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256" r:id="rId2"/>
    <p:sldId id="257" r:id="rId3"/>
    <p:sldId id="27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90CE6-58C8-4E8A-83E4-185625DE1BC4}" v="64" dt="2021-03-23T11:07:25.509"/>
    <p1510:client id="{3F910DA0-ED5F-466B-9A9E-7C0D47427550}" v="21" dt="2021-03-25T13:37:45.838"/>
    <p1510:client id="{5EEE521D-61BF-4DFA-B612-664243F2733A}" v="26" dt="2021-03-25T11:58:10.365"/>
    <p1510:client id="{9C317179-99AE-4D78-8266-975C21F41167}" v="36" dt="2021-03-25T11:43:13.271"/>
    <p1510:client id="{C1C77B98-BC19-4FE6-A8B5-978FCFF67739}" v="463" dt="2021-03-25T13:30:40.230"/>
    <p1510:client id="{C49A19A8-7C97-427C-B902-54993747F968}" v="1389" dt="2021-03-25T11:34:00.711"/>
    <p1510:client id="{F069E4AC-9617-4F02-84FE-543E56F2B59D}" v="46" dt="2021-03-25T11:52:13.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11/6/2021</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276184717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234932386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11/6/2021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‹nº›</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81649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166356169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11/6/2021</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43048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‹nº›</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463272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11/6/2021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‹nº›</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27875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41006306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11/6/2021</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330944886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11/6/2021</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169227501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11/6/2021</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41159148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11/6/2021</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‹nº›</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08436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hf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montanha, céu, comboio, exterior&#10;&#10;Descrição gerada automaticamente">
            <a:extLst>
              <a:ext uri="{FF2B5EF4-FFF2-40B4-BE49-F238E27FC236}">
                <a16:creationId xmlns:a16="http://schemas.microsoft.com/office/drawing/2014/main" id="{1FD12BEB-9165-437F-B34A-F7A984B11C9B}"/>
              </a:ext>
            </a:extLst>
          </p:cNvPr>
          <p:cNvPicPr>
            <a:picLocks noChangeAspect="1"/>
          </p:cNvPicPr>
          <p:nvPr/>
        </p:nvPicPr>
        <p:blipFill rotWithShape="1">
          <a:blip r:embed="rId2"/>
          <a:srcRect r="429" b="-1"/>
          <a:stretch/>
        </p:blipFill>
        <p:spPr>
          <a:xfrm>
            <a:off x="20" y="1074544"/>
            <a:ext cx="7562606" cy="5069861"/>
          </a:xfrm>
          <a:prstGeom prst="rect">
            <a:avLst/>
          </a:prstGeom>
        </p:spPr>
      </p:pic>
      <p:sp>
        <p:nvSpPr>
          <p:cNvPr id="34" name="Rectangle 33">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7973503" y="1709530"/>
            <a:ext cx="3754671" cy="2528515"/>
          </a:xfrm>
        </p:spPr>
        <p:txBody>
          <a:bodyPr anchor="b">
            <a:normAutofit/>
          </a:bodyPr>
          <a:lstStyle/>
          <a:p>
            <a:r>
              <a:rPr lang="pt-PT" sz="3600">
                <a:solidFill>
                  <a:schemeClr val="tx2"/>
                </a:solidFill>
              </a:rPr>
              <a:t>Rede Ferroviária </a:t>
            </a:r>
          </a:p>
        </p:txBody>
      </p:sp>
      <p:sp>
        <p:nvSpPr>
          <p:cNvPr id="38" name="Rectangle 37">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o Número do Diapositivo 2">
            <a:extLst>
              <a:ext uri="{FF2B5EF4-FFF2-40B4-BE49-F238E27FC236}">
                <a16:creationId xmlns:a16="http://schemas.microsoft.com/office/drawing/2014/main" id="{59CABCAD-D978-42E2-9BD4-E450D22773F6}"/>
              </a:ext>
            </a:extLst>
          </p:cNvPr>
          <p:cNvSpPr>
            <a:spLocks noGrp="1"/>
          </p:cNvSpPr>
          <p:nvPr>
            <p:ph type="sldNum" sz="quarter" idx="12"/>
          </p:nvPr>
        </p:nvSpPr>
        <p:spPr/>
        <p:txBody>
          <a:bodyPr/>
          <a:lstStyle/>
          <a:p>
            <a:fld id="{FAEF9944-A4F6-4C59-AEBD-678D6480B8EA}" type="slidenum">
              <a:rPr lang="en-US" smtClean="0"/>
              <a:pPr/>
              <a:t>1</a:t>
            </a:fld>
            <a:endParaRPr lang="pt-PT"/>
          </a:p>
        </p:txBody>
      </p:sp>
      <p:sp>
        <p:nvSpPr>
          <p:cNvPr id="5" name="CaixaDeTexto 4">
            <a:extLst>
              <a:ext uri="{FF2B5EF4-FFF2-40B4-BE49-F238E27FC236}">
                <a16:creationId xmlns:a16="http://schemas.microsoft.com/office/drawing/2014/main" id="{17E67A28-483A-4B2E-B3F9-84F7F2C575B2}"/>
              </a:ext>
            </a:extLst>
          </p:cNvPr>
          <p:cNvSpPr txBox="1"/>
          <p:nvPr/>
        </p:nvSpPr>
        <p:spPr>
          <a:xfrm>
            <a:off x="7729269" y="5170098"/>
            <a:ext cx="43103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b="1" dirty="0">
                <a:solidFill>
                  <a:schemeClr val="tx2"/>
                </a:solidFill>
                <a:ea typeface="Meiryo"/>
              </a:rPr>
              <a:t>Ana Fernandes, Miguel Amaro, Rafael Costa, Sara Lameiras </a:t>
            </a:r>
          </a:p>
        </p:txBody>
      </p:sp>
    </p:spTree>
    <p:extLst>
      <p:ext uri="{BB962C8B-B14F-4D97-AF65-F5344CB8AC3E}">
        <p14:creationId xmlns:p14="http://schemas.microsoft.com/office/powerpoint/2010/main" val="98897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exterior, rua, edifício&#10;&#10;Descrição gerada automaticamente">
            <a:extLst>
              <a:ext uri="{FF2B5EF4-FFF2-40B4-BE49-F238E27FC236}">
                <a16:creationId xmlns:a16="http://schemas.microsoft.com/office/drawing/2014/main" id="{48E434B1-FA0F-49C6-B8DD-B5F7CB433C5D}"/>
              </a:ext>
            </a:extLst>
          </p:cNvPr>
          <p:cNvPicPr>
            <a:picLocks noChangeAspect="1"/>
          </p:cNvPicPr>
          <p:nvPr/>
        </p:nvPicPr>
        <p:blipFill rotWithShape="1">
          <a:blip r:embed="rId2"/>
          <a:srcRect l="16829" r="27058" b="-1"/>
          <a:stretch/>
        </p:blipFill>
        <p:spPr>
          <a:xfrm>
            <a:off x="20" y="1804072"/>
            <a:ext cx="4458058" cy="4349801"/>
          </a:xfrm>
          <a:prstGeom prst="rect">
            <a:avLst/>
          </a:prstGeom>
        </p:spPr>
      </p:pic>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C261C6-038C-4B1F-812A-AF82CBA1F50E}"/>
              </a:ext>
            </a:extLst>
          </p:cNvPr>
          <p:cNvSpPr>
            <a:spLocks noGrp="1"/>
          </p:cNvSpPr>
          <p:nvPr>
            <p:ph type="title"/>
          </p:nvPr>
        </p:nvSpPr>
        <p:spPr>
          <a:xfrm>
            <a:off x="4924030" y="116790"/>
            <a:ext cx="6754447" cy="896528"/>
          </a:xfrm>
        </p:spPr>
        <p:txBody>
          <a:bodyPr anchor="b">
            <a:normAutofit fontScale="90000"/>
          </a:bodyPr>
          <a:lstStyle/>
          <a:p>
            <a:r>
              <a:rPr lang="pt-PT">
                <a:ea typeface="Meiryo"/>
              </a:rPr>
              <a:t>Principais infrastruturas </a:t>
            </a:r>
            <a:endParaRPr lang="pt-PT"/>
          </a:p>
        </p:txBody>
      </p:sp>
      <p:sp>
        <p:nvSpPr>
          <p:cNvPr id="15" name="Rectangle 1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2927FCC5-44B3-4B7A-A47D-733A67457559}"/>
              </a:ext>
            </a:extLst>
          </p:cNvPr>
          <p:cNvSpPr>
            <a:spLocks noGrp="1"/>
          </p:cNvSpPr>
          <p:nvPr>
            <p:ph idx="1"/>
          </p:nvPr>
        </p:nvSpPr>
        <p:spPr>
          <a:xfrm>
            <a:off x="4794637" y="1077360"/>
            <a:ext cx="6754446" cy="4984782"/>
          </a:xfrm>
        </p:spPr>
        <p:txBody>
          <a:bodyPr vert="horz" lIns="109728" tIns="109728" rIns="109728" bIns="91440" rtlCol="0" anchor="t">
            <a:noAutofit/>
          </a:bodyPr>
          <a:lstStyle/>
          <a:p>
            <a:pPr marL="285750" indent="-285750">
              <a:lnSpc>
                <a:spcPct val="130000"/>
              </a:lnSpc>
              <a:buFont typeface="Arial" panose="020B0503020204020204" pitchFamily="34" charset="0"/>
              <a:buChar char="•"/>
            </a:pPr>
            <a:r>
              <a:rPr lang="pt-PT" sz="1600" b="0" dirty="0">
                <a:ea typeface="+mn-lt"/>
                <a:cs typeface="+mn-lt"/>
              </a:rPr>
              <a:t>As principais infraestruturas em termos de estações são a estação de Lisboa Sta. Apolónia,  da Gare do Oriente, Porto Campanhã, a estação do Entroncamento, Coimbra, Guarda, devido à ligação internacional, em Vilar Formoso, no Alentejo as estações de maior importância são as de Évora e Beja e no Algarve as de Lagos (início da linha do Algarve), Faro (ligações com a capital) e V. R. de S. António (terminal da Linha do Algarve).</a:t>
            </a:r>
          </a:p>
          <a:p>
            <a:pPr marL="285750" indent="-285750">
              <a:lnSpc>
                <a:spcPct val="130000"/>
              </a:lnSpc>
              <a:buFont typeface="Arial" panose="020B0503020204020204" pitchFamily="34" charset="0"/>
              <a:buChar char="•"/>
            </a:pPr>
            <a:r>
              <a:rPr lang="pt-PT" sz="1600" b="0" dirty="0">
                <a:ea typeface="+mn-lt"/>
                <a:cs typeface="+mn-lt"/>
              </a:rPr>
              <a:t>Em termos de linhas, as mais importantes a nível nacional são a do Norte, a da Beira Alta (ligações internacionais com Espanha), a do Sul (Eixo Norte-Sul, juntamente com a Linha do Norte) e as linhas suburbanas da AML e da AMP, que têm importância a nível local.</a:t>
            </a:r>
            <a:endParaRPr lang="pt-PT" sz="1600" b="0" dirty="0">
              <a:ea typeface="Meiryo"/>
            </a:endParaRPr>
          </a:p>
        </p:txBody>
      </p:sp>
      <p:sp>
        <p:nvSpPr>
          <p:cNvPr id="17" name="Rectangle 1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1D218439-9E19-4373-ACF9-36DBD6B44615}"/>
              </a:ext>
            </a:extLst>
          </p:cNvPr>
          <p:cNvSpPr>
            <a:spLocks noGrp="1"/>
          </p:cNvSpPr>
          <p:nvPr>
            <p:ph type="sldNum" sz="quarter" idx="12"/>
          </p:nvPr>
        </p:nvSpPr>
        <p:spPr/>
        <p:txBody>
          <a:bodyPr/>
          <a:lstStyle/>
          <a:p>
            <a:fld id="{FAEF9944-A4F6-4C59-AEBD-678D6480B8EA}" type="slidenum">
              <a:rPr lang="en-US" dirty="0"/>
              <a:t>10</a:t>
            </a:fld>
            <a:endParaRPr lang="pt-PT"/>
          </a:p>
        </p:txBody>
      </p:sp>
    </p:spTree>
    <p:extLst>
      <p:ext uri="{BB962C8B-B14F-4D97-AF65-F5344CB8AC3E}">
        <p14:creationId xmlns:p14="http://schemas.microsoft.com/office/powerpoint/2010/main" val="67198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22B2F7-4802-41E2-8D73-16F5D66F774A}"/>
              </a:ext>
            </a:extLst>
          </p:cNvPr>
          <p:cNvSpPr>
            <a:spLocks noGrp="1"/>
          </p:cNvSpPr>
          <p:nvPr>
            <p:ph type="title"/>
          </p:nvPr>
        </p:nvSpPr>
        <p:spPr>
          <a:xfrm>
            <a:off x="642918" y="705113"/>
            <a:ext cx="3411973" cy="1818819"/>
          </a:xfrm>
        </p:spPr>
        <p:txBody>
          <a:bodyPr/>
          <a:lstStyle/>
          <a:p>
            <a:r>
              <a:rPr lang="pt-PT" dirty="0">
                <a:ea typeface="Meiryo"/>
              </a:rPr>
              <a:t>Linhas </a:t>
            </a:r>
            <a:r>
              <a:rPr lang="pt-PT">
                <a:ea typeface="Meiryo"/>
              </a:rPr>
              <a:t>urbanas</a:t>
            </a:r>
            <a:endParaRPr lang="pt-PT"/>
          </a:p>
        </p:txBody>
      </p:sp>
      <p:sp>
        <p:nvSpPr>
          <p:cNvPr id="3" name="Marcador de Posição de Conteúdo 2">
            <a:extLst>
              <a:ext uri="{FF2B5EF4-FFF2-40B4-BE49-F238E27FC236}">
                <a16:creationId xmlns:a16="http://schemas.microsoft.com/office/drawing/2014/main" id="{8C586954-3B6B-468A-AAA1-EEF374E43582}"/>
              </a:ext>
            </a:extLst>
          </p:cNvPr>
          <p:cNvSpPr>
            <a:spLocks noGrp="1"/>
          </p:cNvSpPr>
          <p:nvPr>
            <p:ph idx="1"/>
          </p:nvPr>
        </p:nvSpPr>
        <p:spPr>
          <a:xfrm>
            <a:off x="4873464" y="623"/>
            <a:ext cx="6977543" cy="6750251"/>
          </a:xfrm>
        </p:spPr>
        <p:txBody>
          <a:bodyPr>
            <a:normAutofit/>
          </a:bodyPr>
          <a:lstStyle/>
          <a:p>
            <a:pPr marL="285750" indent="-285750">
              <a:buFont typeface="Arial" panose="020B0503020204020204" pitchFamily="34" charset="0"/>
              <a:buChar char="•"/>
            </a:pPr>
            <a:r>
              <a:rPr lang="pt-PT" sz="1600" b="0" dirty="0">
                <a:ea typeface="+mn-lt"/>
                <a:cs typeface="+mn-lt"/>
              </a:rPr>
              <a:t>Em Portugal, as áreas metropolitanas de Lisboa (AML) e do Porto (AMP) dispõem de um conjunto de serviços ferroviários, que prestam serviços de passageiros e caminhos-de-ferro com alta frequência, curtas, médias e de grandes distâncias nas cidades às respectivas </a:t>
            </a:r>
            <a:r>
              <a:rPr lang="pt-PT" sz="1600" b="0">
                <a:ea typeface="+mn-lt"/>
                <a:cs typeface="+mn-lt"/>
              </a:rPr>
              <a:t>preferências.</a:t>
            </a:r>
            <a:endParaRPr lang="pt-PT" sz="1600">
              <a:ea typeface="+mn-lt"/>
              <a:cs typeface="+mn-lt"/>
            </a:endParaRPr>
          </a:p>
          <a:p>
            <a:pPr marL="285750" indent="-285750">
              <a:buFont typeface="Arial" panose="020B0503020204020204" pitchFamily="34" charset="0"/>
              <a:buChar char="•"/>
            </a:pPr>
            <a:r>
              <a:rPr lang="pt-PT" sz="1600" b="0" dirty="0">
                <a:ea typeface="+mn-lt"/>
                <a:cs typeface="+mn-lt"/>
              </a:rPr>
              <a:t> A AML tem 4 linhas principais que prestam serviços urbanos, Linha de Sintra, Linha da Azambuja </a:t>
            </a:r>
            <a:r>
              <a:rPr lang="pt-PT" sz="1600" b="0">
                <a:ea typeface="+mn-lt"/>
                <a:cs typeface="+mn-lt"/>
              </a:rPr>
              <a:t>, Linha de Cascais e Linha do Sado  </a:t>
            </a:r>
            <a:endParaRPr lang="pt-PT" sz="1600">
              <a:ea typeface="+mn-lt"/>
              <a:cs typeface="+mn-lt"/>
            </a:endParaRPr>
          </a:p>
          <a:p>
            <a:pPr marL="285750" indent="-285750">
              <a:buFont typeface="Arial" panose="020B0503020204020204" pitchFamily="34" charset="0"/>
              <a:buChar char="•"/>
            </a:pPr>
            <a:r>
              <a:rPr lang="pt-PT" sz="1600" b="0" dirty="0">
                <a:ea typeface="+mn-lt"/>
                <a:cs typeface="+mn-lt"/>
              </a:rPr>
              <a:t>Na AMP existem também 4 Linhas do Serviço Ferroviário da Linha Urbana, A Linha Porto-Caíde , a Linha Porto-Guimarães, a Linha Porto-Braga e a </a:t>
            </a:r>
            <a:r>
              <a:rPr lang="pt-PT" sz="1600" b="0">
                <a:ea typeface="+mn-lt"/>
                <a:cs typeface="+mn-lt"/>
              </a:rPr>
              <a:t>Linha Porto-Aveiro. </a:t>
            </a:r>
          </a:p>
          <a:p>
            <a:pPr marL="285750" indent="-285750">
              <a:buFont typeface="Arial" panose="020B0503020204020204" pitchFamily="34" charset="0"/>
              <a:buChar char="•"/>
            </a:pPr>
            <a:r>
              <a:rPr lang="pt-PT" sz="1600" b="0">
                <a:ea typeface="+mn-lt"/>
                <a:cs typeface="+mn-lt"/>
              </a:rPr>
              <a:t>Também pode ser classificado como urbano o troço ferroviário compreendido entre a cidade de Coimbra e a Figueira da Foz, que usa o ramal de Alfarelos</a:t>
            </a:r>
            <a:endParaRPr lang="pt-PT">
              <a:ea typeface="Meiryo"/>
            </a:endParaRPr>
          </a:p>
        </p:txBody>
      </p:sp>
      <p:sp>
        <p:nvSpPr>
          <p:cNvPr id="4" name="Marcador de Posição do Número do Diapositivo 3">
            <a:extLst>
              <a:ext uri="{FF2B5EF4-FFF2-40B4-BE49-F238E27FC236}">
                <a16:creationId xmlns:a16="http://schemas.microsoft.com/office/drawing/2014/main" id="{6EF95EB0-E675-4051-9CC9-9B28C2BD29C6}"/>
              </a:ext>
            </a:extLst>
          </p:cNvPr>
          <p:cNvSpPr>
            <a:spLocks noGrp="1"/>
          </p:cNvSpPr>
          <p:nvPr>
            <p:ph type="sldNum" sz="quarter" idx="12"/>
          </p:nvPr>
        </p:nvSpPr>
        <p:spPr/>
        <p:txBody>
          <a:bodyPr/>
          <a:lstStyle/>
          <a:p>
            <a:fld id="{FAEF9944-A4F6-4C59-AEBD-678D6480B8EA}" type="slidenum">
              <a:rPr lang="en-US" dirty="0"/>
              <a:t>11</a:t>
            </a:fld>
            <a:endParaRPr lang="pt-PT"/>
          </a:p>
        </p:txBody>
      </p:sp>
    </p:spTree>
    <p:extLst>
      <p:ext uri="{BB962C8B-B14F-4D97-AF65-F5344CB8AC3E}">
        <p14:creationId xmlns:p14="http://schemas.microsoft.com/office/powerpoint/2010/main" val="342690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comboio, exterior, faixa&#10;&#10;Descrição gerada automaticamente">
            <a:extLst>
              <a:ext uri="{FF2B5EF4-FFF2-40B4-BE49-F238E27FC236}">
                <a16:creationId xmlns:a16="http://schemas.microsoft.com/office/drawing/2014/main" id="{FFBE82F8-B2ED-49D4-970F-C905771AB673}"/>
              </a:ext>
            </a:extLst>
          </p:cNvPr>
          <p:cNvPicPr>
            <a:picLocks noChangeAspect="1"/>
          </p:cNvPicPr>
          <p:nvPr/>
        </p:nvPicPr>
        <p:blipFill rotWithShape="1">
          <a:blip r:embed="rId2"/>
          <a:srcRect l="24756" r="20032"/>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BE0B29-37C9-4BD8-AED2-822288091DEC}"/>
              </a:ext>
            </a:extLst>
          </p:cNvPr>
          <p:cNvSpPr>
            <a:spLocks noGrp="1"/>
          </p:cNvSpPr>
          <p:nvPr>
            <p:ph type="title"/>
          </p:nvPr>
        </p:nvSpPr>
        <p:spPr>
          <a:xfrm>
            <a:off x="4919472" y="1056362"/>
            <a:ext cx="7072924" cy="1154102"/>
          </a:xfrm>
        </p:spPr>
        <p:txBody>
          <a:bodyPr>
            <a:normAutofit fontScale="90000"/>
          </a:bodyPr>
          <a:lstStyle/>
          <a:p>
            <a:pPr algn="ctr">
              <a:lnSpc>
                <a:spcPct val="140000"/>
              </a:lnSpc>
            </a:pPr>
            <a:r>
              <a:rPr lang="pt-PT" sz="4000">
                <a:ea typeface="Meiryo"/>
              </a:rPr>
              <a:t>Vantagens das linhas urbanas</a:t>
            </a:r>
            <a:r>
              <a:rPr lang="pt-PT" sz="2800" dirty="0">
                <a:ea typeface="Meiryo"/>
              </a:rPr>
              <a:t> </a:t>
            </a:r>
            <a:endParaRPr lang="pt-PT" sz="2800" dirty="0"/>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36B08D41-C146-4B0D-8635-35F45AAED6B7}"/>
              </a:ext>
            </a:extLst>
          </p:cNvPr>
          <p:cNvSpPr>
            <a:spLocks noGrp="1"/>
          </p:cNvSpPr>
          <p:nvPr>
            <p:ph idx="1"/>
          </p:nvPr>
        </p:nvSpPr>
        <p:spPr>
          <a:xfrm>
            <a:off x="4921857" y="2412430"/>
            <a:ext cx="6627226" cy="3505938"/>
          </a:xfrm>
        </p:spPr>
        <p:txBody>
          <a:bodyPr anchor="t">
            <a:normAutofit/>
          </a:bodyPr>
          <a:lstStyle/>
          <a:p>
            <a:pPr marL="285750" indent="-285750">
              <a:buFont typeface="Arial" panose="020B0503020204020204" pitchFamily="34" charset="0"/>
              <a:buChar char="•"/>
            </a:pPr>
            <a:r>
              <a:rPr lang="pt-PT" b="0">
                <a:ea typeface="+mn-lt"/>
                <a:cs typeface="+mn-lt"/>
              </a:rPr>
              <a:t>Facilitam as deslocações das populações dentro das áreas metropolitanas, em que estão inseridas, tendo algumas vantagens ambientais, como a redução da poluição.</a:t>
            </a: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a:p>
            <a:pPr marL="285750" indent="-285750">
              <a:buFont typeface="Arial" panose="020B0503020204020204" pitchFamily="34" charset="0"/>
              <a:buChar char="•"/>
            </a:pPr>
            <a:endParaRPr lang="pt-PT" b="0">
              <a:ea typeface="Meiryo"/>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1C9C3BC2-11B8-44BF-8193-07A5F6C13DDE}"/>
              </a:ext>
            </a:extLst>
          </p:cNvPr>
          <p:cNvSpPr>
            <a:spLocks noGrp="1"/>
          </p:cNvSpPr>
          <p:nvPr>
            <p:ph type="sldNum" sz="quarter" idx="12"/>
          </p:nvPr>
        </p:nvSpPr>
        <p:spPr/>
        <p:txBody>
          <a:bodyPr/>
          <a:lstStyle/>
          <a:p>
            <a:fld id="{FAEF9944-A4F6-4C59-AEBD-678D6480B8EA}" type="slidenum">
              <a:rPr lang="en-US" dirty="0"/>
              <a:t>12</a:t>
            </a:fld>
            <a:endParaRPr lang="pt-PT"/>
          </a:p>
        </p:txBody>
      </p:sp>
    </p:spTree>
    <p:extLst>
      <p:ext uri="{BB962C8B-B14F-4D97-AF65-F5344CB8AC3E}">
        <p14:creationId xmlns:p14="http://schemas.microsoft.com/office/powerpoint/2010/main" val="3433714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omboio, faixa, estação, plataforma&#10;&#10;Descrição gerada automaticamente">
            <a:extLst>
              <a:ext uri="{FF2B5EF4-FFF2-40B4-BE49-F238E27FC236}">
                <a16:creationId xmlns:a16="http://schemas.microsoft.com/office/drawing/2014/main" id="{C6C2FA01-06A0-4412-BC84-58EA662FE234}"/>
              </a:ext>
            </a:extLst>
          </p:cNvPr>
          <p:cNvPicPr>
            <a:picLocks noChangeAspect="1"/>
          </p:cNvPicPr>
          <p:nvPr/>
        </p:nvPicPr>
        <p:blipFill rotWithShape="1">
          <a:blip r:embed="rId2"/>
          <a:srcRect l="14810" r="29977"/>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FF836D2-1F01-4DC3-A462-675B67BFD846}"/>
              </a:ext>
            </a:extLst>
          </p:cNvPr>
          <p:cNvSpPr>
            <a:spLocks noGrp="1"/>
          </p:cNvSpPr>
          <p:nvPr>
            <p:ph type="title"/>
          </p:nvPr>
        </p:nvSpPr>
        <p:spPr>
          <a:xfrm>
            <a:off x="4919472" y="797570"/>
            <a:ext cx="6627226" cy="1154102"/>
          </a:xfrm>
        </p:spPr>
        <p:txBody>
          <a:bodyPr>
            <a:normAutofit/>
          </a:bodyPr>
          <a:lstStyle/>
          <a:p>
            <a:r>
              <a:rPr lang="pt-PT">
                <a:ea typeface="Meiryo"/>
              </a:rPr>
              <a:t>Transporte regional</a:t>
            </a:r>
            <a:endParaRPr lang="pt-PT"/>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CF135E8C-3ED5-4D0A-B547-4161EED314D4}"/>
              </a:ext>
            </a:extLst>
          </p:cNvPr>
          <p:cNvSpPr>
            <a:spLocks noGrp="1"/>
          </p:cNvSpPr>
          <p:nvPr>
            <p:ph idx="1"/>
          </p:nvPr>
        </p:nvSpPr>
        <p:spPr>
          <a:xfrm>
            <a:off x="4921857" y="2067373"/>
            <a:ext cx="6627226" cy="3894126"/>
          </a:xfrm>
        </p:spPr>
        <p:txBody>
          <a:bodyPr anchor="t">
            <a:noAutofit/>
          </a:bodyPr>
          <a:lstStyle/>
          <a:p>
            <a:pPr>
              <a:lnSpc>
                <a:spcPct val="130000"/>
              </a:lnSpc>
            </a:pPr>
            <a:r>
              <a:rPr lang="pt-PT" sz="1600" b="0" dirty="0">
                <a:ea typeface="+mn-lt"/>
                <a:cs typeface="+mn-lt"/>
              </a:rPr>
              <a:t>O transporte ferroviário regional e inter-regional em Portugal permite ligações rápidas entre os grandes centros dinâmicos locais e regionais e os centros urbanos e respetivas áreas de influência. As principais partes são: Valença – Viana do Castelo – Porto, Pocinho – Régua – Porto, Coimbra – Guarda, Coimbra - Aveiro, Guarda – Vilar Formoso , Aveiro – Sernada do Vouga, Coimbra – Lisboa, Tomar – Entroncamento – Lisboa, Caldas da Rainha – Lisboa, Lisboa – Castelo Branco – Covilhã, Vila Nova da Baronia – Beja e Lagos – Faro – Vila Real de Santo António.</a:t>
            </a:r>
            <a:endParaRPr lang="pt-PT" sz="1600" dirty="0">
              <a:ea typeface="Meiryo"/>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C08E718F-3364-4D97-B574-EA33C9BB9EF6}"/>
              </a:ext>
            </a:extLst>
          </p:cNvPr>
          <p:cNvSpPr>
            <a:spLocks noGrp="1"/>
          </p:cNvSpPr>
          <p:nvPr>
            <p:ph type="sldNum" sz="quarter" idx="12"/>
          </p:nvPr>
        </p:nvSpPr>
        <p:spPr/>
        <p:txBody>
          <a:bodyPr/>
          <a:lstStyle/>
          <a:p>
            <a:fld id="{FAEF9944-A4F6-4C59-AEBD-678D6480B8EA}" type="slidenum">
              <a:rPr lang="en-US" dirty="0"/>
              <a:t>13</a:t>
            </a:fld>
            <a:endParaRPr lang="pt-PT"/>
          </a:p>
        </p:txBody>
      </p:sp>
    </p:spTree>
    <p:extLst>
      <p:ext uri="{BB962C8B-B14F-4D97-AF65-F5344CB8AC3E}">
        <p14:creationId xmlns:p14="http://schemas.microsoft.com/office/powerpoint/2010/main" val="329763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exterior, edifício, rua&#10;&#10;Descrição gerada automaticamente">
            <a:extLst>
              <a:ext uri="{FF2B5EF4-FFF2-40B4-BE49-F238E27FC236}">
                <a16:creationId xmlns:a16="http://schemas.microsoft.com/office/drawing/2014/main" id="{0ACE5F0D-F4D8-4B20-8D6F-C3B924BE45DC}"/>
              </a:ext>
            </a:extLst>
          </p:cNvPr>
          <p:cNvPicPr>
            <a:picLocks noChangeAspect="1"/>
          </p:cNvPicPr>
          <p:nvPr/>
        </p:nvPicPr>
        <p:blipFill rotWithShape="1">
          <a:blip r:embed="rId2"/>
          <a:srcRect l="15735" r="29466" b="-2"/>
          <a:stretch/>
        </p:blipFill>
        <p:spPr>
          <a:xfrm>
            <a:off x="20" y="719747"/>
            <a:ext cx="4458058" cy="5389675"/>
          </a:xfrm>
          <a:prstGeom prst="rect">
            <a:avLst/>
          </a:prstGeom>
        </p:spPr>
      </p:pic>
      <p:sp>
        <p:nvSpPr>
          <p:cNvPr id="8"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490667-8AF1-4619-9893-F663089DD95E}"/>
              </a:ext>
            </a:extLst>
          </p:cNvPr>
          <p:cNvSpPr>
            <a:spLocks noGrp="1"/>
          </p:cNvSpPr>
          <p:nvPr>
            <p:ph type="title"/>
          </p:nvPr>
        </p:nvSpPr>
        <p:spPr>
          <a:xfrm>
            <a:off x="4919472" y="1056362"/>
            <a:ext cx="6627226" cy="1154102"/>
          </a:xfrm>
        </p:spPr>
        <p:txBody>
          <a:bodyPr>
            <a:normAutofit/>
          </a:bodyPr>
          <a:lstStyle/>
          <a:p>
            <a:r>
              <a:rPr lang="pt-PT">
                <a:ea typeface="Meiryo"/>
              </a:rPr>
              <a:t>Serviços intercidades</a:t>
            </a:r>
          </a:p>
        </p:txBody>
      </p:sp>
      <p:sp>
        <p:nvSpPr>
          <p:cNvPr id="12"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D191B4B-10EB-4730-888C-C9EE6FEC87C9}"/>
              </a:ext>
            </a:extLst>
          </p:cNvPr>
          <p:cNvSpPr>
            <a:spLocks noGrp="1"/>
          </p:cNvSpPr>
          <p:nvPr>
            <p:ph idx="1"/>
          </p:nvPr>
        </p:nvSpPr>
        <p:spPr>
          <a:xfrm>
            <a:off x="4921857" y="2268656"/>
            <a:ext cx="6627226" cy="3505938"/>
          </a:xfrm>
        </p:spPr>
        <p:txBody>
          <a:bodyPr anchor="t">
            <a:normAutofit/>
          </a:bodyPr>
          <a:lstStyle/>
          <a:p>
            <a:r>
              <a:rPr lang="pt-PT" sz="1600" b="0" dirty="0">
                <a:ea typeface="+mn-lt"/>
                <a:cs typeface="+mn-lt"/>
              </a:rPr>
              <a:t>Como o próprio nome indica, o serviço Intercidades consegue ligar rapidamente as principais cidades do território português e proporcionar o máximo conforto.</a:t>
            </a:r>
          </a:p>
          <a:p>
            <a:r>
              <a:rPr lang="pt-PT" sz="1600" b="0" dirty="0">
                <a:ea typeface="+mn-lt"/>
                <a:cs typeface="+mn-lt"/>
              </a:rPr>
              <a:t>Guimarães/Porto Campanhã – Lisboa, Guarda – Lisboa, Covilhã – Lisboa, Lisboa – Évora/Beja, Lisboa – Faro.</a:t>
            </a:r>
          </a:p>
          <a:p>
            <a:endParaRPr lang="pt-PT" b="0" dirty="0">
              <a:ea typeface="Meiryo"/>
            </a:endParaRPr>
          </a:p>
        </p:txBody>
      </p:sp>
      <p:sp>
        <p:nvSpPr>
          <p:cNvPr id="14"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1CBBD75C-EBD2-4977-93AC-0B4021E8E324}"/>
              </a:ext>
            </a:extLst>
          </p:cNvPr>
          <p:cNvSpPr>
            <a:spLocks noGrp="1"/>
          </p:cNvSpPr>
          <p:nvPr>
            <p:ph type="sldNum" sz="quarter" idx="12"/>
          </p:nvPr>
        </p:nvSpPr>
        <p:spPr/>
        <p:txBody>
          <a:bodyPr/>
          <a:lstStyle/>
          <a:p>
            <a:fld id="{FAEF9944-A4F6-4C59-AEBD-678D6480B8EA}" type="slidenum">
              <a:rPr lang="en-US" dirty="0"/>
              <a:t>14</a:t>
            </a:fld>
            <a:endParaRPr lang="pt-PT"/>
          </a:p>
        </p:txBody>
      </p:sp>
    </p:spTree>
    <p:extLst>
      <p:ext uri="{BB962C8B-B14F-4D97-AF65-F5344CB8AC3E}">
        <p14:creationId xmlns:p14="http://schemas.microsoft.com/office/powerpoint/2010/main" val="3654523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5" descr="Uma imagem com céu, comboio, faixa, exterior&#10;&#10;Descrição gerada automaticamente">
            <a:extLst>
              <a:ext uri="{FF2B5EF4-FFF2-40B4-BE49-F238E27FC236}">
                <a16:creationId xmlns:a16="http://schemas.microsoft.com/office/drawing/2014/main" id="{68CC51C3-587E-4FCD-9A70-17B14426F5BE}"/>
              </a:ext>
            </a:extLst>
          </p:cNvPr>
          <p:cNvPicPr>
            <a:picLocks noChangeAspect="1"/>
          </p:cNvPicPr>
          <p:nvPr/>
        </p:nvPicPr>
        <p:blipFill rotWithShape="1">
          <a:blip r:embed="rId2"/>
          <a:srcRect l="35068" r="12201"/>
          <a:stretch/>
        </p:blipFill>
        <p:spPr>
          <a:xfrm>
            <a:off x="20" y="719747"/>
            <a:ext cx="4458058" cy="5389675"/>
          </a:xfrm>
          <a:prstGeom prst="rect">
            <a:avLst/>
          </a:prstGeom>
        </p:spPr>
      </p:pic>
      <p:sp>
        <p:nvSpPr>
          <p:cNvPr id="32" name="Rectangle 3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0E65C3-B97C-49A8-BF14-8EEFB0F600FD}"/>
              </a:ext>
            </a:extLst>
          </p:cNvPr>
          <p:cNvSpPr>
            <a:spLocks noGrp="1"/>
          </p:cNvSpPr>
          <p:nvPr>
            <p:ph type="title"/>
          </p:nvPr>
        </p:nvSpPr>
        <p:spPr>
          <a:xfrm>
            <a:off x="4919472" y="351872"/>
            <a:ext cx="6627226" cy="1154102"/>
          </a:xfrm>
        </p:spPr>
        <p:txBody>
          <a:bodyPr>
            <a:normAutofit/>
          </a:bodyPr>
          <a:lstStyle/>
          <a:p>
            <a:pPr algn="ctr"/>
            <a:r>
              <a:rPr lang="pt-PT" dirty="0">
                <a:ea typeface="Meiryo"/>
              </a:rPr>
              <a:t>Serviço alfa pendular </a:t>
            </a:r>
          </a:p>
        </p:txBody>
      </p:sp>
      <p:sp>
        <p:nvSpPr>
          <p:cNvPr id="36" name="Rectangle 3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ECFCD2D2-9802-4F40-AFEF-1215E2BCF002}"/>
              </a:ext>
            </a:extLst>
          </p:cNvPr>
          <p:cNvSpPr>
            <a:spLocks noGrp="1"/>
          </p:cNvSpPr>
          <p:nvPr>
            <p:ph idx="1"/>
          </p:nvPr>
        </p:nvSpPr>
        <p:spPr>
          <a:xfrm>
            <a:off x="4921857" y="1521034"/>
            <a:ext cx="6627226" cy="4354201"/>
          </a:xfrm>
        </p:spPr>
        <p:txBody>
          <a:bodyPr vert="horz" lIns="109728" tIns="109728" rIns="109728" bIns="91440" rtlCol="0" anchor="t">
            <a:noAutofit/>
          </a:bodyPr>
          <a:lstStyle/>
          <a:p>
            <a:pPr marL="285750" indent="-285750">
              <a:lnSpc>
                <a:spcPct val="130000"/>
              </a:lnSpc>
              <a:buFont typeface="Arial" panose="020B0503020204020204" pitchFamily="34" charset="0"/>
              <a:buChar char="•"/>
            </a:pPr>
            <a:r>
              <a:rPr lang="pt-PT" sz="1600" b="0" dirty="0">
                <a:ea typeface="+mn-lt"/>
                <a:cs typeface="+mn-lt"/>
              </a:rPr>
              <a:t>Comboio mais rápido de toda a frota portuguesa ferroviária , com o mesmo nome do serviço que desempenha, o Alfa Pendular (série 4000 da CP), pode atingir a velocidade de 220 km/h e oferece aos passageiros todos os confortos necessários para as viagens de longa distância.</a:t>
            </a:r>
          </a:p>
          <a:p>
            <a:pPr marL="285750" indent="-285750">
              <a:lnSpc>
                <a:spcPct val="130000"/>
              </a:lnSpc>
              <a:buFont typeface="Arial" panose="020B0503020204020204" pitchFamily="34" charset="0"/>
              <a:buChar char="•"/>
            </a:pPr>
            <a:r>
              <a:rPr lang="pt-PT" sz="1600" b="0" dirty="0">
                <a:ea typeface="+mn-lt"/>
                <a:cs typeface="+mn-lt"/>
              </a:rPr>
              <a:t>O serviço Alfa Pendular liga as cidades de Braga, Porto, Aveiro, Coimbra, Lisboa e Faro em poucas horas</a:t>
            </a:r>
          </a:p>
          <a:p>
            <a:pPr marL="285750" indent="-285750">
              <a:lnSpc>
                <a:spcPct val="130000"/>
              </a:lnSpc>
              <a:buFont typeface="Arial" panose="020B0503020204020204" pitchFamily="34" charset="0"/>
              <a:buChar char="•"/>
            </a:pPr>
            <a:r>
              <a:rPr lang="pt-PT" sz="1600" b="0" dirty="0">
                <a:ea typeface="+mn-lt"/>
                <a:cs typeface="+mn-lt"/>
              </a:rPr>
              <a:t>Estes serviços rápidos, permitem ligar vários pontos do país em poucas horas , o que é vantajoso em relação ao transporte rodoviário e aéreo, porém têm alguns custos acrescidos</a:t>
            </a:r>
            <a:endParaRPr lang="pt-PT" sz="1600" b="0" dirty="0">
              <a:ea typeface="Meiryo"/>
            </a:endParaRPr>
          </a:p>
        </p:txBody>
      </p:sp>
      <p:sp>
        <p:nvSpPr>
          <p:cNvPr id="38" name="Rectangle 3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osição do Número do Diapositivo 3">
            <a:extLst>
              <a:ext uri="{FF2B5EF4-FFF2-40B4-BE49-F238E27FC236}">
                <a16:creationId xmlns:a16="http://schemas.microsoft.com/office/drawing/2014/main" id="{0885471C-DA2D-43BB-94E3-71678EFDC4BE}"/>
              </a:ext>
            </a:extLst>
          </p:cNvPr>
          <p:cNvSpPr>
            <a:spLocks noGrp="1"/>
          </p:cNvSpPr>
          <p:nvPr>
            <p:ph type="sldNum" sz="quarter" idx="12"/>
          </p:nvPr>
        </p:nvSpPr>
        <p:spPr/>
        <p:txBody>
          <a:bodyPr/>
          <a:lstStyle/>
          <a:p>
            <a:fld id="{FAEF9944-A4F6-4C59-AEBD-678D6480B8EA}" type="slidenum">
              <a:rPr lang="en-US" dirty="0"/>
              <a:t>15</a:t>
            </a:fld>
            <a:endParaRPr lang="pt-PT"/>
          </a:p>
        </p:txBody>
      </p:sp>
    </p:spTree>
    <p:extLst>
      <p:ext uri="{BB962C8B-B14F-4D97-AF65-F5344CB8AC3E}">
        <p14:creationId xmlns:p14="http://schemas.microsoft.com/office/powerpoint/2010/main" val="1672171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faixa, comboio, exterior&#10;&#10;Descrição gerada automaticamente">
            <a:extLst>
              <a:ext uri="{FF2B5EF4-FFF2-40B4-BE49-F238E27FC236}">
                <a16:creationId xmlns:a16="http://schemas.microsoft.com/office/drawing/2014/main" id="{D20EA614-D0D1-4192-B4A1-3CC45564D3B4}"/>
              </a:ext>
            </a:extLst>
          </p:cNvPr>
          <p:cNvPicPr>
            <a:picLocks noChangeAspect="1"/>
          </p:cNvPicPr>
          <p:nvPr/>
        </p:nvPicPr>
        <p:blipFill rotWithShape="1">
          <a:blip r:embed="rId2"/>
          <a:srcRect l="1144" r="16141" b="-1"/>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616EC96-4B15-4763-A347-81E759A2F324}"/>
              </a:ext>
            </a:extLst>
          </p:cNvPr>
          <p:cNvSpPr>
            <a:spLocks noGrp="1"/>
          </p:cNvSpPr>
          <p:nvPr>
            <p:ph type="title"/>
          </p:nvPr>
        </p:nvSpPr>
        <p:spPr>
          <a:xfrm>
            <a:off x="4919472" y="1056362"/>
            <a:ext cx="6627226" cy="1154102"/>
          </a:xfrm>
        </p:spPr>
        <p:txBody>
          <a:bodyPr>
            <a:normAutofit/>
          </a:bodyPr>
          <a:lstStyle/>
          <a:p>
            <a:pPr>
              <a:lnSpc>
                <a:spcPct val="140000"/>
              </a:lnSpc>
            </a:pPr>
            <a:r>
              <a:rPr lang="pt-PT" sz="3100">
                <a:ea typeface="Meiryo"/>
              </a:rPr>
              <a:t>Transporte de mercadorias </a:t>
            </a:r>
            <a:endParaRPr lang="pt-PT" sz="3100"/>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E302D21D-BC92-4F77-B60B-D1732DE56F35}"/>
              </a:ext>
            </a:extLst>
          </p:cNvPr>
          <p:cNvSpPr>
            <a:spLocks noGrp="1"/>
          </p:cNvSpPr>
          <p:nvPr>
            <p:ph idx="1"/>
          </p:nvPr>
        </p:nvSpPr>
        <p:spPr>
          <a:xfrm>
            <a:off x="4921857" y="2268656"/>
            <a:ext cx="6627226" cy="3836617"/>
          </a:xfrm>
        </p:spPr>
        <p:txBody>
          <a:bodyPr vert="horz" lIns="109728" tIns="109728" rIns="109728" bIns="91440" rtlCol="0" anchor="t">
            <a:normAutofit/>
          </a:bodyPr>
          <a:lstStyle/>
          <a:p>
            <a:pPr marL="285750" indent="-285750">
              <a:lnSpc>
                <a:spcPct val="130000"/>
              </a:lnSpc>
              <a:buFont typeface="Arial" panose="020B0503020204020204" pitchFamily="34" charset="0"/>
              <a:buChar char="•"/>
            </a:pPr>
            <a:r>
              <a:rPr lang="pt-PT" sz="1600" b="0" dirty="0">
                <a:ea typeface="+mn-lt"/>
                <a:cs typeface="+mn-lt"/>
              </a:rPr>
              <a:t>Devido à competitividade do sector rodoviário ao nível da flexibilidade das rotas, o frete português tem perdido importância ao nível do transporte interno, mas mesmo assim o transporte ferroviário ainda mantém uma certa importância em Portugal-Espanha e mesmo no interior, por isso. </a:t>
            </a:r>
            <a:endParaRPr lang="pt-PT" sz="1600" dirty="0">
              <a:ea typeface="+mn-lt"/>
              <a:cs typeface="+mn-lt"/>
            </a:endParaRPr>
          </a:p>
          <a:p>
            <a:pPr marL="285750" indent="-285750">
              <a:lnSpc>
                <a:spcPct val="130000"/>
              </a:lnSpc>
              <a:buFont typeface="Arial" panose="020B0503020204020204" pitchFamily="34" charset="0"/>
              <a:buChar char="•"/>
            </a:pPr>
            <a:r>
              <a:rPr lang="pt-PT" sz="1600" b="0" dirty="0">
                <a:ea typeface="+mn-lt"/>
                <a:cs typeface="+mn-lt"/>
              </a:rPr>
              <a:t>Apresenta vantagens econômicas para o transporte de média e longa distância de cargas pesadas e a granel, e possui maior capacidade de carga.</a:t>
            </a:r>
            <a:endParaRPr lang="pt-PT" sz="1600" b="0" dirty="0">
              <a:ea typeface="Meiryo"/>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332C1FF3-D5B1-46D2-BDFE-1F2B6B7906E1}"/>
              </a:ext>
            </a:extLst>
          </p:cNvPr>
          <p:cNvSpPr>
            <a:spLocks noGrp="1"/>
          </p:cNvSpPr>
          <p:nvPr>
            <p:ph type="sldNum" sz="quarter" idx="12"/>
          </p:nvPr>
        </p:nvSpPr>
        <p:spPr/>
        <p:txBody>
          <a:bodyPr/>
          <a:lstStyle/>
          <a:p>
            <a:fld id="{FAEF9944-A4F6-4C59-AEBD-678D6480B8EA}" type="slidenum">
              <a:rPr lang="en-US" dirty="0"/>
              <a:t>16</a:t>
            </a:fld>
            <a:endParaRPr lang="pt-PT"/>
          </a:p>
        </p:txBody>
      </p:sp>
    </p:spTree>
    <p:extLst>
      <p:ext uri="{BB962C8B-B14F-4D97-AF65-F5344CB8AC3E}">
        <p14:creationId xmlns:p14="http://schemas.microsoft.com/office/powerpoint/2010/main" val="242569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5" descr="Uma imagem com comboio, faixa, céu, exterior&#10;&#10;Descrição gerada automaticamente">
            <a:extLst>
              <a:ext uri="{FF2B5EF4-FFF2-40B4-BE49-F238E27FC236}">
                <a16:creationId xmlns:a16="http://schemas.microsoft.com/office/drawing/2014/main" id="{FBCEB7C2-C757-4A87-A37C-C5EC5D57BFDD}"/>
              </a:ext>
            </a:extLst>
          </p:cNvPr>
          <p:cNvPicPr>
            <a:picLocks noChangeAspect="1"/>
          </p:cNvPicPr>
          <p:nvPr/>
        </p:nvPicPr>
        <p:blipFill rotWithShape="1">
          <a:blip r:embed="rId2"/>
          <a:srcRect l="3820" r="21100"/>
          <a:stretch/>
        </p:blipFill>
        <p:spPr>
          <a:xfrm>
            <a:off x="20" y="719747"/>
            <a:ext cx="4458058" cy="5389675"/>
          </a:xfrm>
          <a:prstGeom prst="rect">
            <a:avLst/>
          </a:prstGeom>
        </p:spPr>
      </p:pic>
      <p:sp>
        <p:nvSpPr>
          <p:cNvPr id="14" name="Rectangle 13">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92A0EC3-54AE-46C7-B96D-17827CDD9E8B}"/>
              </a:ext>
            </a:extLst>
          </p:cNvPr>
          <p:cNvSpPr>
            <a:spLocks noGrp="1"/>
          </p:cNvSpPr>
          <p:nvPr>
            <p:ph idx="1"/>
          </p:nvPr>
        </p:nvSpPr>
        <p:spPr>
          <a:xfrm>
            <a:off x="4634310" y="1032204"/>
            <a:ext cx="7302961" cy="4900540"/>
          </a:xfrm>
        </p:spPr>
        <p:txBody>
          <a:bodyPr anchor="t">
            <a:normAutofit/>
          </a:bodyPr>
          <a:lstStyle/>
          <a:p>
            <a:pPr>
              <a:lnSpc>
                <a:spcPct val="130000"/>
              </a:lnSpc>
            </a:pPr>
            <a:r>
              <a:rPr lang="pt-PT" sz="1600" b="0" dirty="0">
                <a:ea typeface="+mn-lt"/>
                <a:cs typeface="+mn-lt"/>
              </a:rPr>
              <a:t>• As linhas ferroviárias utilizadas somente para o tráfego de mercadorias, em Portugal são a Linha de Sines, que liga o Porto de Sines ao resto da rede ferroviária internacional, partindo daqui o carvão que abastece a Central Termoelétrica do Pego, onde o mesmo chega graças ao Rama do Pego, construído pela EDP, em 1992 e que entronca com a Linha da Beira-Baixa, o Ramal do Porto de Aveiro, inaugurado em 2010, que une a plataforma multimodal de Cacia, localizada na Linha do Norte ao Porto de Aveiro e o Ramal de Neves Corvo, que liga as minas de Neves Corvo à rede ferroviária nacional, de ondem provêm o cobre e o zinco, o Ramal do Louriçal na Linha do Oeste e a Linha da Matinha que liga Santa Apolónia ao Porto de Lisboa.</a:t>
            </a:r>
          </a:p>
          <a:p>
            <a:pPr>
              <a:lnSpc>
                <a:spcPct val="130000"/>
              </a:lnSpc>
            </a:pPr>
            <a:endParaRPr lang="pt-PT" sz="1300">
              <a:ea typeface="Meiryo"/>
            </a:endParaRPr>
          </a:p>
        </p:txBody>
      </p:sp>
      <p:sp>
        <p:nvSpPr>
          <p:cNvPr id="20" name="Rectangle 19">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DC5131C8-E120-4CEA-858A-08C7EE4F3EA1}"/>
              </a:ext>
            </a:extLst>
          </p:cNvPr>
          <p:cNvSpPr>
            <a:spLocks noGrp="1"/>
          </p:cNvSpPr>
          <p:nvPr>
            <p:ph type="sldNum" sz="quarter" idx="12"/>
          </p:nvPr>
        </p:nvSpPr>
        <p:spPr/>
        <p:txBody>
          <a:bodyPr/>
          <a:lstStyle/>
          <a:p>
            <a:fld id="{FAEF9944-A4F6-4C59-AEBD-678D6480B8EA}" type="slidenum">
              <a:rPr lang="en-US" dirty="0"/>
              <a:t>17</a:t>
            </a:fld>
            <a:endParaRPr lang="pt-PT"/>
          </a:p>
        </p:txBody>
      </p:sp>
    </p:spTree>
    <p:extLst>
      <p:ext uri="{BB962C8B-B14F-4D97-AF65-F5344CB8AC3E}">
        <p14:creationId xmlns:p14="http://schemas.microsoft.com/office/powerpoint/2010/main" val="997408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5" descr="Uma imagem com edifício, céu, exterior&#10;&#10;Descrição gerada automaticamente">
            <a:extLst>
              <a:ext uri="{FF2B5EF4-FFF2-40B4-BE49-F238E27FC236}">
                <a16:creationId xmlns:a16="http://schemas.microsoft.com/office/drawing/2014/main" id="{BEC4E22F-B0C7-4B9F-BCBA-26C7342E0FE2}"/>
              </a:ext>
            </a:extLst>
          </p:cNvPr>
          <p:cNvPicPr>
            <a:picLocks noChangeAspect="1"/>
          </p:cNvPicPr>
          <p:nvPr/>
        </p:nvPicPr>
        <p:blipFill rotWithShape="1">
          <a:blip r:embed="rId2"/>
          <a:srcRect l="19416" r="21235" b="-2"/>
          <a:stretch/>
        </p:blipFill>
        <p:spPr>
          <a:xfrm>
            <a:off x="20" y="719747"/>
            <a:ext cx="4458058" cy="5389675"/>
          </a:xfrm>
          <a:prstGeom prst="rect">
            <a:avLst/>
          </a:prstGeom>
        </p:spPr>
      </p:pic>
      <p:sp>
        <p:nvSpPr>
          <p:cNvPr id="14" name="Rectangle 13">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2F0BBA-5C93-4DE9-9BF0-1F43FB596424}"/>
              </a:ext>
            </a:extLst>
          </p:cNvPr>
          <p:cNvSpPr>
            <a:spLocks noGrp="1"/>
          </p:cNvSpPr>
          <p:nvPr>
            <p:ph type="title"/>
          </p:nvPr>
        </p:nvSpPr>
        <p:spPr>
          <a:xfrm>
            <a:off x="4919472" y="1056362"/>
            <a:ext cx="6627226" cy="1154102"/>
          </a:xfrm>
        </p:spPr>
        <p:txBody>
          <a:bodyPr>
            <a:normAutofit/>
          </a:bodyPr>
          <a:lstStyle/>
          <a:p>
            <a:r>
              <a:rPr lang="pt-PT" dirty="0">
                <a:ea typeface="Meiryo"/>
              </a:rPr>
              <a:t>Vantagens </a:t>
            </a:r>
            <a:endParaRPr lang="pt-PT">
              <a:ea typeface="Meiryo"/>
            </a:endParaRPr>
          </a:p>
        </p:txBody>
      </p:sp>
      <p:sp>
        <p:nvSpPr>
          <p:cNvPr id="18" name="Rectangle 1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4F4A61C4-F414-4040-9E87-6E0408AF3D8C}"/>
              </a:ext>
            </a:extLst>
          </p:cNvPr>
          <p:cNvSpPr>
            <a:spLocks noGrp="1"/>
          </p:cNvSpPr>
          <p:nvPr>
            <p:ph idx="1"/>
          </p:nvPr>
        </p:nvSpPr>
        <p:spPr>
          <a:xfrm>
            <a:off x="4921857" y="2268656"/>
            <a:ext cx="6627226" cy="3505938"/>
          </a:xfrm>
        </p:spPr>
        <p:txBody>
          <a:bodyPr anchor="t">
            <a:normAutofit/>
          </a:bodyPr>
          <a:lstStyle/>
          <a:p>
            <a:pPr marL="285750" indent="-285750">
              <a:lnSpc>
                <a:spcPct val="130000"/>
              </a:lnSpc>
              <a:buFont typeface="Arial" panose="020B0503020204020204" pitchFamily="34" charset="0"/>
              <a:buChar char="•"/>
            </a:pPr>
            <a:r>
              <a:rPr lang="pt-PT" sz="1500">
                <a:ea typeface="Meiryo"/>
              </a:rPr>
              <a:t>Turismo (</a:t>
            </a:r>
            <a:r>
              <a:rPr lang="pt-PT" sz="1500" b="0">
                <a:ea typeface="+mn-lt"/>
                <a:cs typeface="+mn-lt"/>
              </a:rPr>
              <a:t>devido ao facto de muitas das nossas linhas, tanto principais, como secundárias, terem dentro dos seus percursos paisagens fantásticas, mas também por algumas estações espetaculares, como por exemplo as de Porto S. Bento e a estação do Rossio, consideradas como duas das estações mais belas do mundo)</a:t>
            </a:r>
          </a:p>
          <a:p>
            <a:pPr marL="285750" indent="-285750">
              <a:lnSpc>
                <a:spcPct val="130000"/>
              </a:lnSpc>
              <a:buFont typeface="Arial" panose="020B0503020204020204" pitchFamily="34" charset="0"/>
              <a:buChar char="•"/>
            </a:pPr>
            <a:r>
              <a:rPr lang="pt-PT" sz="1500">
                <a:ea typeface="Meiryo"/>
              </a:rPr>
              <a:t>Transporte de passageiros</a:t>
            </a:r>
          </a:p>
          <a:p>
            <a:pPr marL="285750" indent="-285750">
              <a:lnSpc>
                <a:spcPct val="130000"/>
              </a:lnSpc>
              <a:buFont typeface="Arial" panose="020B0503020204020204" pitchFamily="34" charset="0"/>
              <a:buChar char="•"/>
            </a:pPr>
            <a:r>
              <a:rPr lang="pt-PT" sz="1500">
                <a:ea typeface="Meiryo"/>
              </a:rPr>
              <a:t>Transporte de mercadorias em grandes massas</a:t>
            </a:r>
          </a:p>
          <a:p>
            <a:pPr marL="285750" indent="-285750">
              <a:lnSpc>
                <a:spcPct val="130000"/>
              </a:lnSpc>
              <a:buFont typeface="Arial" panose="020B0503020204020204" pitchFamily="34" charset="0"/>
              <a:buChar char="•"/>
            </a:pPr>
            <a:endParaRPr lang="pt-PT" sz="1500">
              <a:ea typeface="Meiryo"/>
            </a:endParaRPr>
          </a:p>
          <a:p>
            <a:pPr>
              <a:lnSpc>
                <a:spcPct val="130000"/>
              </a:lnSpc>
            </a:pPr>
            <a:endParaRPr lang="pt-PT" sz="1500" b="0">
              <a:ea typeface="Meiryo"/>
            </a:endParaRPr>
          </a:p>
        </p:txBody>
      </p:sp>
      <p:sp>
        <p:nvSpPr>
          <p:cNvPr id="20" name="Rectangle 19">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osição do Número do Diapositivo 3">
            <a:extLst>
              <a:ext uri="{FF2B5EF4-FFF2-40B4-BE49-F238E27FC236}">
                <a16:creationId xmlns:a16="http://schemas.microsoft.com/office/drawing/2014/main" id="{643B6030-8CB2-4F6F-A322-A3AB86F18810}"/>
              </a:ext>
            </a:extLst>
          </p:cNvPr>
          <p:cNvSpPr>
            <a:spLocks noGrp="1"/>
          </p:cNvSpPr>
          <p:nvPr>
            <p:ph type="sldNum" sz="quarter" idx="12"/>
          </p:nvPr>
        </p:nvSpPr>
        <p:spPr/>
        <p:txBody>
          <a:bodyPr/>
          <a:lstStyle/>
          <a:p>
            <a:fld id="{FAEF9944-A4F6-4C59-AEBD-678D6480B8EA}" type="slidenum">
              <a:rPr lang="en-US" dirty="0"/>
              <a:t>18</a:t>
            </a:fld>
            <a:endParaRPr lang="pt-PT"/>
          </a:p>
        </p:txBody>
      </p:sp>
    </p:spTree>
    <p:extLst>
      <p:ext uri="{BB962C8B-B14F-4D97-AF65-F5344CB8AC3E}">
        <p14:creationId xmlns:p14="http://schemas.microsoft.com/office/powerpoint/2010/main" val="373389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exterior, transporte, laranja&#10;&#10;Descrição gerada automaticamente">
            <a:extLst>
              <a:ext uri="{FF2B5EF4-FFF2-40B4-BE49-F238E27FC236}">
                <a16:creationId xmlns:a16="http://schemas.microsoft.com/office/drawing/2014/main" id="{F5EF6D86-0D6E-4772-A67E-4C082075B5A6}"/>
              </a:ext>
            </a:extLst>
          </p:cNvPr>
          <p:cNvPicPr>
            <a:picLocks noChangeAspect="1"/>
          </p:cNvPicPr>
          <p:nvPr/>
        </p:nvPicPr>
        <p:blipFill rotWithShape="1">
          <a:blip r:embed="rId2"/>
          <a:srcRect l="24147" r="29326"/>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8B2E605-5ADA-4F53-9BD6-F6FF7C2D15EE}"/>
              </a:ext>
            </a:extLst>
          </p:cNvPr>
          <p:cNvSpPr>
            <a:spLocks noGrp="1"/>
          </p:cNvSpPr>
          <p:nvPr>
            <p:ph type="title"/>
          </p:nvPr>
        </p:nvSpPr>
        <p:spPr>
          <a:xfrm>
            <a:off x="4919472" y="1056362"/>
            <a:ext cx="6627226" cy="1154102"/>
          </a:xfrm>
        </p:spPr>
        <p:txBody>
          <a:bodyPr>
            <a:normAutofit/>
          </a:bodyPr>
          <a:lstStyle/>
          <a:p>
            <a:r>
              <a:rPr lang="pt-PT">
                <a:ea typeface="Meiryo"/>
              </a:rPr>
              <a:t>Desvantagem</a:t>
            </a:r>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6038B66-ED4B-4A1C-AB02-FF49E2550364}"/>
              </a:ext>
            </a:extLst>
          </p:cNvPr>
          <p:cNvSpPr>
            <a:spLocks noGrp="1"/>
          </p:cNvSpPr>
          <p:nvPr>
            <p:ph idx="1"/>
          </p:nvPr>
        </p:nvSpPr>
        <p:spPr>
          <a:xfrm>
            <a:off x="4921857" y="2268656"/>
            <a:ext cx="6627226" cy="3764730"/>
          </a:xfrm>
        </p:spPr>
        <p:txBody>
          <a:bodyPr anchor="t">
            <a:normAutofit/>
          </a:bodyPr>
          <a:lstStyle/>
          <a:p>
            <a:r>
              <a:rPr lang="pt-PT" sz="1600" b="0" dirty="0">
                <a:ea typeface="+mn-lt"/>
                <a:cs typeface="+mn-lt"/>
              </a:rPr>
              <a:t>Infelizmente, Portugal, tem desaproveitado algumas das potencialidades turísticas da sua rede ferroviária, exemplo disso são as linhas de via estreita do Douro (Linha do Tâmega, do Corgo, do Tua e do Sabor), que na sua maioria passam por paisagens magnificas e que na altura em que ainda funcionavam atraiam turistas, dando uma certa importância económica e turística às regiões por onde passavam (ver vídeos anexos).</a:t>
            </a:r>
            <a:r>
              <a:rPr lang="pt-PT" sz="1700" b="0" dirty="0">
                <a:ea typeface="+mn-lt"/>
                <a:cs typeface="+mn-lt"/>
              </a:rPr>
              <a:t> </a:t>
            </a:r>
            <a:endParaRPr lang="pt-PT" sz="1700" dirty="0"/>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C3CA87F8-967D-4502-9291-367C0156C99A}"/>
              </a:ext>
            </a:extLst>
          </p:cNvPr>
          <p:cNvSpPr>
            <a:spLocks noGrp="1"/>
          </p:cNvSpPr>
          <p:nvPr>
            <p:ph type="sldNum" sz="quarter" idx="12"/>
          </p:nvPr>
        </p:nvSpPr>
        <p:spPr/>
        <p:txBody>
          <a:bodyPr/>
          <a:lstStyle/>
          <a:p>
            <a:fld id="{FAEF9944-A4F6-4C59-AEBD-678D6480B8EA}" type="slidenum">
              <a:rPr lang="en-US" dirty="0"/>
              <a:t>19</a:t>
            </a:fld>
            <a:endParaRPr lang="pt-PT"/>
          </a:p>
        </p:txBody>
      </p:sp>
    </p:spTree>
    <p:extLst>
      <p:ext uri="{BB962C8B-B14F-4D97-AF65-F5344CB8AC3E}">
        <p14:creationId xmlns:p14="http://schemas.microsoft.com/office/powerpoint/2010/main" val="88417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FB490-7B79-4859-B4F0-F874986828C9}"/>
              </a:ext>
            </a:extLst>
          </p:cNvPr>
          <p:cNvSpPr>
            <a:spLocks noGrp="1"/>
          </p:cNvSpPr>
          <p:nvPr>
            <p:ph type="title"/>
          </p:nvPr>
        </p:nvSpPr>
        <p:spPr>
          <a:xfrm>
            <a:off x="642918" y="705113"/>
            <a:ext cx="3411973" cy="1013687"/>
          </a:xfrm>
        </p:spPr>
        <p:txBody>
          <a:bodyPr/>
          <a:lstStyle/>
          <a:p>
            <a:pPr algn="ctr"/>
            <a:r>
              <a:rPr lang="pt-PT">
                <a:ea typeface="Meiryo"/>
              </a:rPr>
              <a:t>Índice</a:t>
            </a:r>
            <a:endParaRPr lang="pt-PT" dirty="0">
              <a:ea typeface="Meiryo"/>
            </a:endParaRPr>
          </a:p>
        </p:txBody>
      </p:sp>
      <p:sp>
        <p:nvSpPr>
          <p:cNvPr id="3" name="Marcador de Posição de Conteúdo 2">
            <a:extLst>
              <a:ext uri="{FF2B5EF4-FFF2-40B4-BE49-F238E27FC236}">
                <a16:creationId xmlns:a16="http://schemas.microsoft.com/office/drawing/2014/main" id="{5FE1BA66-50B4-401D-AABF-992B666ED4E3}"/>
              </a:ext>
            </a:extLst>
          </p:cNvPr>
          <p:cNvSpPr>
            <a:spLocks noGrp="1"/>
          </p:cNvSpPr>
          <p:nvPr>
            <p:ph idx="1"/>
          </p:nvPr>
        </p:nvSpPr>
        <p:spPr>
          <a:xfrm>
            <a:off x="5376671" y="705113"/>
            <a:ext cx="6172412" cy="5657572"/>
          </a:xfrm>
        </p:spPr>
        <p:txBody>
          <a:bodyPr>
            <a:normAutofit/>
          </a:bodyPr>
          <a:lstStyle/>
          <a:p>
            <a:pPr marL="285750" indent="-285750">
              <a:buFont typeface="Arial" panose="020B0503020204020204" pitchFamily="34" charset="0"/>
              <a:buChar char="•"/>
            </a:pPr>
            <a:r>
              <a:rPr lang="pt-PT" sz="1600" dirty="0">
                <a:ea typeface="Meiryo"/>
              </a:rPr>
              <a:t>História</a:t>
            </a:r>
          </a:p>
          <a:p>
            <a:pPr marL="285750" indent="-285750">
              <a:buFont typeface="Arial" panose="020B0503020204020204" pitchFamily="34" charset="0"/>
              <a:buChar char="•"/>
            </a:pPr>
            <a:r>
              <a:rPr lang="pt-PT" sz="1600" dirty="0">
                <a:ea typeface="Meiryo"/>
              </a:rPr>
              <a:t>Estrutura da rede</a:t>
            </a:r>
          </a:p>
          <a:p>
            <a:pPr marL="285750" indent="-285750">
              <a:buFont typeface="Arial" panose="020B0503020204020204" pitchFamily="34" charset="0"/>
              <a:buChar char="•"/>
            </a:pPr>
            <a:r>
              <a:rPr lang="pt-PT" sz="1600" dirty="0">
                <a:ea typeface="Meiryo"/>
              </a:rPr>
              <a:t>Características da rede </a:t>
            </a:r>
          </a:p>
          <a:p>
            <a:pPr marL="285750" indent="-285750">
              <a:buFont typeface="Arial" panose="020B0503020204020204" pitchFamily="34" charset="0"/>
              <a:buChar char="•"/>
            </a:pPr>
            <a:r>
              <a:rPr lang="pt-PT" sz="1600" dirty="0">
                <a:ea typeface="Meiryo"/>
              </a:rPr>
              <a:t>Principais infraestruturas</a:t>
            </a:r>
          </a:p>
          <a:p>
            <a:pPr marL="285750" indent="-285750">
              <a:buFont typeface="Arial" panose="020B0503020204020204" pitchFamily="34" charset="0"/>
              <a:buChar char="•"/>
            </a:pPr>
            <a:r>
              <a:rPr lang="pt-PT" sz="1600" dirty="0">
                <a:ea typeface="Meiryo"/>
              </a:rPr>
              <a:t>Linhas urbanas e suas vantagens</a:t>
            </a:r>
          </a:p>
          <a:p>
            <a:pPr marL="285750" indent="-285750">
              <a:buFont typeface="Arial" panose="020B0503020204020204" pitchFamily="34" charset="0"/>
              <a:buChar char="•"/>
            </a:pPr>
            <a:r>
              <a:rPr lang="pt-PT" sz="1600" dirty="0">
                <a:ea typeface="Meiryo"/>
              </a:rPr>
              <a:t>Transporte regional</a:t>
            </a:r>
          </a:p>
          <a:p>
            <a:pPr marL="285750" indent="-285750">
              <a:buFont typeface="Arial" panose="020B0503020204020204" pitchFamily="34" charset="0"/>
              <a:buChar char="•"/>
            </a:pPr>
            <a:r>
              <a:rPr lang="pt-PT" sz="1600" dirty="0">
                <a:ea typeface="Meiryo"/>
              </a:rPr>
              <a:t>Serviços intercidades</a:t>
            </a:r>
          </a:p>
          <a:p>
            <a:pPr marL="285750" indent="-285750">
              <a:buFont typeface="Arial" panose="020B0503020204020204" pitchFamily="34" charset="0"/>
              <a:buChar char="•"/>
            </a:pPr>
            <a:r>
              <a:rPr lang="pt-PT" sz="1600" dirty="0">
                <a:ea typeface="Meiryo"/>
              </a:rPr>
              <a:t>Serviço alfa pendular</a:t>
            </a:r>
          </a:p>
          <a:p>
            <a:pPr marL="285750" indent="-285750">
              <a:buFont typeface="Arial" panose="020B0503020204020204" pitchFamily="34" charset="0"/>
              <a:buChar char="•"/>
            </a:pPr>
            <a:r>
              <a:rPr lang="pt-PT" sz="1600" dirty="0">
                <a:ea typeface="Meiryo"/>
              </a:rPr>
              <a:t>Transporte de mercadorias</a:t>
            </a:r>
          </a:p>
          <a:p>
            <a:pPr marL="285750" indent="-285750">
              <a:buFont typeface="Arial" panose="020B0503020204020204" pitchFamily="34" charset="0"/>
              <a:buChar char="•"/>
            </a:pPr>
            <a:r>
              <a:rPr lang="pt-PT" sz="1600" dirty="0">
                <a:ea typeface="Meiryo"/>
              </a:rPr>
              <a:t>Vantagens e desvantagens</a:t>
            </a:r>
          </a:p>
          <a:p>
            <a:pPr marL="285750" indent="-285750">
              <a:buFont typeface="Arial" panose="020B0503020204020204" pitchFamily="34" charset="0"/>
              <a:buChar char="•"/>
            </a:pPr>
            <a:r>
              <a:rPr lang="pt-PT" sz="1600" dirty="0">
                <a:ea typeface="Meiryo"/>
              </a:rPr>
              <a:t>Plano de investimento ferroviário</a:t>
            </a:r>
          </a:p>
          <a:p>
            <a:pPr marL="285750" indent="-285750">
              <a:buFont typeface="Arial" panose="020B0503020204020204" pitchFamily="34" charset="0"/>
              <a:buChar char="•"/>
            </a:pPr>
            <a:endParaRPr lang="pt-PT" sz="1600" dirty="0">
              <a:ea typeface="Meiryo"/>
            </a:endParaRPr>
          </a:p>
        </p:txBody>
      </p:sp>
      <p:sp>
        <p:nvSpPr>
          <p:cNvPr id="4" name="Marcador de Posição do Número do Diapositivo 3">
            <a:extLst>
              <a:ext uri="{FF2B5EF4-FFF2-40B4-BE49-F238E27FC236}">
                <a16:creationId xmlns:a16="http://schemas.microsoft.com/office/drawing/2014/main" id="{A1523D5F-CB38-432C-B049-F3C0CAF9E246}"/>
              </a:ext>
            </a:extLst>
          </p:cNvPr>
          <p:cNvSpPr>
            <a:spLocks noGrp="1"/>
          </p:cNvSpPr>
          <p:nvPr>
            <p:ph type="sldNum" sz="quarter" idx="12"/>
          </p:nvPr>
        </p:nvSpPr>
        <p:spPr/>
        <p:txBody>
          <a:bodyPr/>
          <a:lstStyle/>
          <a:p>
            <a:fld id="{FAEF9944-A4F6-4C59-AEBD-678D6480B8EA}" type="slidenum">
              <a:rPr lang="en-US" dirty="0"/>
              <a:t>2</a:t>
            </a:fld>
            <a:endParaRPr lang="pt-PT"/>
          </a:p>
        </p:txBody>
      </p:sp>
    </p:spTree>
    <p:extLst>
      <p:ext uri="{BB962C8B-B14F-4D97-AF65-F5344CB8AC3E}">
        <p14:creationId xmlns:p14="http://schemas.microsoft.com/office/powerpoint/2010/main" val="219902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edifício&#10;&#10;Descrição gerada automaticamente">
            <a:extLst>
              <a:ext uri="{FF2B5EF4-FFF2-40B4-BE49-F238E27FC236}">
                <a16:creationId xmlns:a16="http://schemas.microsoft.com/office/drawing/2014/main" id="{ECEAA0BA-B6A1-4898-8F69-A567A2904E78}"/>
              </a:ext>
            </a:extLst>
          </p:cNvPr>
          <p:cNvPicPr>
            <a:picLocks noChangeAspect="1"/>
          </p:cNvPicPr>
          <p:nvPr/>
        </p:nvPicPr>
        <p:blipFill rotWithShape="1">
          <a:blip r:embed="rId2"/>
          <a:srcRect l="15963" r="22002" b="2"/>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6FBF05A-0AFC-41CF-8F01-92B3D7CFD3C1}"/>
              </a:ext>
            </a:extLst>
          </p:cNvPr>
          <p:cNvSpPr>
            <a:spLocks noGrp="1"/>
          </p:cNvSpPr>
          <p:nvPr>
            <p:ph type="title"/>
          </p:nvPr>
        </p:nvSpPr>
        <p:spPr>
          <a:xfrm>
            <a:off x="5350793" y="-237600"/>
            <a:ext cx="6627226" cy="1154102"/>
          </a:xfrm>
        </p:spPr>
        <p:txBody>
          <a:bodyPr>
            <a:normAutofit/>
          </a:bodyPr>
          <a:lstStyle/>
          <a:p>
            <a:pPr>
              <a:lnSpc>
                <a:spcPct val="140000"/>
              </a:lnSpc>
            </a:pPr>
            <a:r>
              <a:rPr lang="pt-PT" sz="2500">
                <a:ea typeface="Meiryo"/>
              </a:rPr>
              <a:t>Plano de investimento ferroviário </a:t>
            </a:r>
            <a:endParaRPr lang="pt-PT" sz="2500"/>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9FAB79E-5773-4043-9A1C-59523A0894B8}"/>
              </a:ext>
            </a:extLst>
          </p:cNvPr>
          <p:cNvSpPr>
            <a:spLocks noGrp="1"/>
          </p:cNvSpPr>
          <p:nvPr>
            <p:ph idx="1"/>
          </p:nvPr>
        </p:nvSpPr>
        <p:spPr>
          <a:xfrm>
            <a:off x="4979366" y="931563"/>
            <a:ext cx="6627226" cy="4526729"/>
          </a:xfrm>
        </p:spPr>
        <p:txBody>
          <a:bodyPr vert="horz" lIns="109728" tIns="109728" rIns="109728" bIns="91440" rtlCol="0" anchor="t">
            <a:noAutofit/>
          </a:bodyPr>
          <a:lstStyle/>
          <a:p>
            <a:pPr>
              <a:lnSpc>
                <a:spcPct val="130000"/>
              </a:lnSpc>
            </a:pPr>
            <a:r>
              <a:rPr lang="pt-PT" sz="1600" b="0" i="1" dirty="0">
                <a:ea typeface="+mn-lt"/>
                <a:cs typeface="+mn-lt"/>
              </a:rPr>
              <a:t>O Plano de Investimentos Ferroviários 2016-2020 funda-se no Plano PETI3+, tem um pacote financeiro associado e apresenta uma calendarização precisa e ambiciosa.</a:t>
            </a:r>
            <a:endParaRPr lang="pt-PT" sz="1600">
              <a:ea typeface="Meiryo"/>
            </a:endParaRPr>
          </a:p>
          <a:p>
            <a:pPr>
              <a:lnSpc>
                <a:spcPct val="130000"/>
              </a:lnSpc>
            </a:pPr>
            <a:r>
              <a:rPr lang="pt-PT" sz="1600" b="0" i="1" dirty="0">
                <a:ea typeface="+mn-lt"/>
                <a:cs typeface="+mn-lt"/>
              </a:rPr>
              <a:t>O PETI 3+ definiu um conjunto de prioridades devidamente identificadas por um conjunto alargado de </a:t>
            </a:r>
            <a:r>
              <a:rPr lang="pt-PT" sz="1600" b="0" i="1" err="1">
                <a:ea typeface="+mn-lt"/>
                <a:cs typeface="+mn-lt"/>
              </a:rPr>
              <a:t>stakeholders</a:t>
            </a:r>
            <a:r>
              <a:rPr lang="pt-PT" sz="1600" b="0" i="1" dirty="0">
                <a:ea typeface="+mn-lt"/>
                <a:cs typeface="+mn-lt"/>
              </a:rPr>
              <a:t> que importa destacar:</a:t>
            </a:r>
            <a:endParaRPr lang="pt-PT" sz="1600">
              <a:ea typeface="Meiryo"/>
            </a:endParaRPr>
          </a:p>
          <a:p>
            <a:pPr>
              <a:lnSpc>
                <a:spcPct val="130000"/>
              </a:lnSpc>
            </a:pPr>
            <a:r>
              <a:rPr lang="pt-PT" sz="1600" b="0" i="1" dirty="0">
                <a:ea typeface="+mn-lt"/>
                <a:cs typeface="+mn-lt"/>
              </a:rPr>
              <a:t>» Compromissos internacionais, incluindo os bilaterais com Espanha e os que resultam do Corredor Atlântico;</a:t>
            </a:r>
            <a:endParaRPr lang="pt-PT" sz="1600">
              <a:ea typeface="Meiryo"/>
            </a:endParaRPr>
          </a:p>
          <a:p>
            <a:pPr>
              <a:lnSpc>
                <a:spcPct val="130000"/>
              </a:lnSpc>
            </a:pPr>
            <a:r>
              <a:rPr lang="pt-PT" sz="1600" b="0" i="1" dirty="0">
                <a:ea typeface="+mn-lt"/>
                <a:cs typeface="+mn-lt"/>
              </a:rPr>
              <a:t>» Fomento do transporte de mercadorias e em particular das exportações;</a:t>
            </a:r>
            <a:endParaRPr lang="pt-PT" sz="1600">
              <a:ea typeface="Meiryo"/>
            </a:endParaRPr>
          </a:p>
          <a:p>
            <a:pPr>
              <a:lnSpc>
                <a:spcPct val="130000"/>
              </a:lnSpc>
            </a:pPr>
            <a:r>
              <a:rPr lang="pt-PT" sz="1600" b="0" i="1" dirty="0">
                <a:ea typeface="+mn-lt"/>
                <a:cs typeface="+mn-lt"/>
              </a:rPr>
              <a:t>» Articulação entre os portos nacionais e as principais fronteiras terrestres com Espanha;.</a:t>
            </a:r>
            <a:endParaRPr lang="pt-PT" sz="1600" dirty="0">
              <a:ea typeface="Meiryo"/>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572DBB5F-EB46-4F2A-B595-B7A4CF1C3EBC}"/>
              </a:ext>
            </a:extLst>
          </p:cNvPr>
          <p:cNvSpPr>
            <a:spLocks noGrp="1"/>
          </p:cNvSpPr>
          <p:nvPr>
            <p:ph type="sldNum" sz="quarter" idx="12"/>
          </p:nvPr>
        </p:nvSpPr>
        <p:spPr/>
        <p:txBody>
          <a:bodyPr/>
          <a:lstStyle/>
          <a:p>
            <a:fld id="{FAEF9944-A4F6-4C59-AEBD-678D6480B8EA}" type="slidenum">
              <a:rPr lang="en-US" dirty="0"/>
              <a:t>20</a:t>
            </a:fld>
            <a:endParaRPr lang="pt-PT"/>
          </a:p>
        </p:txBody>
      </p:sp>
    </p:spTree>
    <p:extLst>
      <p:ext uri="{BB962C8B-B14F-4D97-AF65-F5344CB8AC3E}">
        <p14:creationId xmlns:p14="http://schemas.microsoft.com/office/powerpoint/2010/main" val="724392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m 5" descr="Uma imagem com chão, interior, edifício, pedra&#10;&#10;Descrição gerada automaticamente">
            <a:extLst>
              <a:ext uri="{FF2B5EF4-FFF2-40B4-BE49-F238E27FC236}">
                <a16:creationId xmlns:a16="http://schemas.microsoft.com/office/drawing/2014/main" id="{B7663162-7E47-4166-B581-E414A4CC33C8}"/>
              </a:ext>
            </a:extLst>
          </p:cNvPr>
          <p:cNvPicPr>
            <a:picLocks noGrp="1" noChangeAspect="1"/>
          </p:cNvPicPr>
          <p:nvPr>
            <p:ph idx="1"/>
          </p:nvPr>
        </p:nvPicPr>
        <p:blipFill rotWithShape="1">
          <a:blip r:embed="rId2"/>
          <a:srcRect/>
          <a:stretch/>
        </p:blipFill>
        <p:spPr>
          <a:xfrm>
            <a:off x="20" y="-2"/>
            <a:ext cx="12191980" cy="6858002"/>
          </a:xfrm>
          <a:prstGeom prst="rect">
            <a:avLst/>
          </a:prstGeom>
        </p:spPr>
      </p:pic>
      <p:sp>
        <p:nvSpPr>
          <p:cNvPr id="18" name="Rectangle 17">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D469E62-1247-4C25-A361-59EB0C2FECEE}"/>
              </a:ext>
            </a:extLst>
          </p:cNvPr>
          <p:cNvSpPr>
            <a:spLocks noGrp="1"/>
          </p:cNvSpPr>
          <p:nvPr>
            <p:ph type="title"/>
          </p:nvPr>
        </p:nvSpPr>
        <p:spPr>
          <a:xfrm>
            <a:off x="93663" y="748581"/>
            <a:ext cx="6007100" cy="1943136"/>
          </a:xfrm>
        </p:spPr>
        <p:txBody>
          <a:bodyPr vert="horz" lIns="109728" tIns="109728" rIns="109728" bIns="91440" rtlCol="0" anchor="b">
            <a:normAutofit/>
          </a:bodyPr>
          <a:lstStyle/>
          <a:p>
            <a:pPr algn="ctr">
              <a:lnSpc>
                <a:spcPct val="125000"/>
              </a:lnSpc>
            </a:pPr>
            <a:r>
              <a:rPr lang="en-US" sz="6000" b="0" cap="all">
                <a:solidFill>
                  <a:schemeClr val="bg1"/>
                </a:solidFill>
                <a:ea typeface="Meiryo"/>
              </a:rPr>
              <a:t>fim</a:t>
            </a:r>
          </a:p>
        </p:txBody>
      </p:sp>
      <p:sp>
        <p:nvSpPr>
          <p:cNvPr id="4" name="Marcador de Posição do Número do Diapositivo 3">
            <a:extLst>
              <a:ext uri="{FF2B5EF4-FFF2-40B4-BE49-F238E27FC236}">
                <a16:creationId xmlns:a16="http://schemas.microsoft.com/office/drawing/2014/main" id="{201BF434-52F2-418F-A83E-094B6E800EB0}"/>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21</a:t>
            </a:fld>
            <a:endParaRPr lang="en-US">
              <a:solidFill>
                <a:srgbClr val="FFFFFF"/>
              </a:solidFill>
            </a:endParaRPr>
          </a:p>
        </p:txBody>
      </p:sp>
      <p:sp>
        <p:nvSpPr>
          <p:cNvPr id="3" name="CaixaDeTexto 2">
            <a:extLst>
              <a:ext uri="{FF2B5EF4-FFF2-40B4-BE49-F238E27FC236}">
                <a16:creationId xmlns:a16="http://schemas.microsoft.com/office/drawing/2014/main" id="{D9B31AC1-70C2-4271-9FEC-87D577460FD5}"/>
              </a:ext>
            </a:extLst>
          </p:cNvPr>
          <p:cNvSpPr txBox="1"/>
          <p:nvPr/>
        </p:nvSpPr>
        <p:spPr>
          <a:xfrm>
            <a:off x="5933366" y="5477522"/>
            <a:ext cx="6007099" cy="490519"/>
          </a:xfrm>
          <a:prstGeom prst="rect">
            <a:avLst/>
          </a:prstGeom>
          <a:solidFill>
            <a:schemeClr val="bg1"/>
          </a:solidFill>
        </p:spPr>
        <p:txBody>
          <a:bodyPr wrap="square" rtlCol="0">
            <a:spAutoFit/>
          </a:bodyPr>
          <a:lstStyle/>
          <a:p>
            <a:pPr>
              <a:lnSpc>
                <a:spcPct val="150000"/>
              </a:lnSpc>
            </a:pPr>
            <a:r>
              <a:rPr lang="pt-PT" sz="900" b="1" dirty="0"/>
              <a:t>Trabalho realizado pelos alunos Ana Fernandes, Miguel Amaro, Rafael Costa e Sara Lameiras - membros do Clube Europeu – no âmbito do Ano Europeu do Transporte Ferroviário.</a:t>
            </a:r>
          </a:p>
        </p:txBody>
      </p:sp>
    </p:spTree>
    <p:extLst>
      <p:ext uri="{BB962C8B-B14F-4D97-AF65-F5344CB8AC3E}">
        <p14:creationId xmlns:p14="http://schemas.microsoft.com/office/powerpoint/2010/main" val="373827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arro, exterior, transporte, estacionado&#10;&#10;Descrição gerada automaticamente">
            <a:extLst>
              <a:ext uri="{FF2B5EF4-FFF2-40B4-BE49-F238E27FC236}">
                <a16:creationId xmlns:a16="http://schemas.microsoft.com/office/drawing/2014/main" id="{53AB3655-6EEB-43AE-B775-46F35A389F75}"/>
              </a:ext>
            </a:extLst>
          </p:cNvPr>
          <p:cNvPicPr>
            <a:picLocks noChangeAspect="1"/>
          </p:cNvPicPr>
          <p:nvPr/>
        </p:nvPicPr>
        <p:blipFill rotWithShape="1">
          <a:blip r:embed="rId2"/>
          <a:srcRect l="38126" r="24859"/>
          <a:stretch/>
        </p:blipFill>
        <p:spPr>
          <a:xfrm>
            <a:off x="20" y="719747"/>
            <a:ext cx="4458058" cy="5389675"/>
          </a:xfrm>
          <a:prstGeom prst="rect">
            <a:avLst/>
          </a:prstGeom>
        </p:spPr>
      </p:pic>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52C593C9-2A51-4B03-A520-23086DCDE64B}"/>
              </a:ext>
            </a:extLst>
          </p:cNvPr>
          <p:cNvSpPr>
            <a:spLocks noGrp="1"/>
          </p:cNvSpPr>
          <p:nvPr>
            <p:ph idx="1"/>
          </p:nvPr>
        </p:nvSpPr>
        <p:spPr>
          <a:xfrm>
            <a:off x="5080008" y="1707939"/>
            <a:ext cx="6627226" cy="3505938"/>
          </a:xfrm>
        </p:spPr>
        <p:txBody>
          <a:bodyPr anchor="t">
            <a:normAutofit/>
          </a:bodyPr>
          <a:lstStyle/>
          <a:p>
            <a:pPr marL="285750" indent="-285750">
              <a:lnSpc>
                <a:spcPct val="130000"/>
              </a:lnSpc>
              <a:buFont typeface="Arial" panose="020B0503020204020204" pitchFamily="34" charset="0"/>
              <a:buChar char="•"/>
            </a:pPr>
            <a:r>
              <a:rPr lang="pt-PT" sz="1500" b="0">
                <a:ea typeface="+mn-lt"/>
                <a:cs typeface="+mn-lt"/>
              </a:rPr>
              <a:t>Durante as últimas décadas,</a:t>
            </a:r>
            <a:r>
              <a:rPr lang="pt-PT" sz="1500">
                <a:ea typeface="+mn-lt"/>
                <a:cs typeface="+mn-lt"/>
              </a:rPr>
              <a:t> a rede ferroviária registou um grande declínio devido à falta de investimento</a:t>
            </a:r>
            <a:r>
              <a:rPr lang="pt-PT" sz="1500" b="0">
                <a:ea typeface="+mn-lt"/>
                <a:cs typeface="+mn-lt"/>
              </a:rPr>
              <a:t>. Como consequência, o serviço ferroviário perdeu alguma qualidade, relativamente ao tempo de deslocação, comodidade e segurança.</a:t>
            </a:r>
            <a:endParaRPr lang="pt-PT" sz="1500">
              <a:ea typeface="+mn-lt"/>
              <a:cs typeface="+mn-lt"/>
            </a:endParaRPr>
          </a:p>
          <a:p>
            <a:pPr marL="285750" indent="-285750">
              <a:lnSpc>
                <a:spcPct val="130000"/>
              </a:lnSpc>
              <a:buFont typeface="Arial" panose="020B0503020204020204" pitchFamily="34" charset="0"/>
              <a:buChar char="•"/>
            </a:pPr>
            <a:r>
              <a:rPr lang="pt-PT" sz="1500" b="0">
                <a:ea typeface="+mn-lt"/>
                <a:cs typeface="+mn-lt"/>
              </a:rPr>
              <a:t> </a:t>
            </a:r>
            <a:r>
              <a:rPr lang="pt-PT" sz="1500">
                <a:ea typeface="+mn-lt"/>
                <a:cs typeface="+mn-lt"/>
              </a:rPr>
              <a:t>Nos últimos anos foi feito um investimento</a:t>
            </a:r>
            <a:r>
              <a:rPr lang="pt-PT" sz="1500" b="0">
                <a:ea typeface="+mn-lt"/>
                <a:cs typeface="+mn-lt"/>
              </a:rPr>
              <a:t> com o intuito de melhorar as linhas, os serviços de passageiros, os serviços de mercadorias e um reforço em infraestruturas.</a:t>
            </a:r>
            <a:endParaRPr lang="pt-PT" sz="1500">
              <a:ea typeface="+mn-lt"/>
              <a:cs typeface="+mn-lt"/>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CD2F23CB-843E-4509-9C4E-1554D7D0073E}"/>
              </a:ext>
            </a:extLst>
          </p:cNvPr>
          <p:cNvSpPr>
            <a:spLocks noGrp="1"/>
          </p:cNvSpPr>
          <p:nvPr>
            <p:ph type="sldNum" sz="quarter" idx="12"/>
          </p:nvPr>
        </p:nvSpPr>
        <p:spPr/>
        <p:txBody>
          <a:bodyPr/>
          <a:lstStyle/>
          <a:p>
            <a:fld id="{FAEF9944-A4F6-4C59-AEBD-678D6480B8EA}" type="slidenum">
              <a:rPr lang="en-US" dirty="0"/>
              <a:t>3</a:t>
            </a:fld>
            <a:endParaRPr lang="pt-PT"/>
          </a:p>
        </p:txBody>
      </p:sp>
    </p:spTree>
    <p:extLst>
      <p:ext uri="{BB962C8B-B14F-4D97-AF65-F5344CB8AC3E}">
        <p14:creationId xmlns:p14="http://schemas.microsoft.com/office/powerpoint/2010/main" val="130960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texto, antigo, exterior, preto&#10;&#10;Descrição gerada automaticamente">
            <a:extLst>
              <a:ext uri="{FF2B5EF4-FFF2-40B4-BE49-F238E27FC236}">
                <a16:creationId xmlns:a16="http://schemas.microsoft.com/office/drawing/2014/main" id="{C48E32E3-E276-4340-ACA1-9D89744A9ED6}"/>
              </a:ext>
            </a:extLst>
          </p:cNvPr>
          <p:cNvPicPr>
            <a:picLocks noChangeAspect="1"/>
          </p:cNvPicPr>
          <p:nvPr/>
        </p:nvPicPr>
        <p:blipFill rotWithShape="1">
          <a:blip r:embed="rId2"/>
          <a:srcRect l="23594" r="29672" b="-1"/>
          <a:stretch/>
        </p:blipFill>
        <p:spPr>
          <a:xfrm>
            <a:off x="20" y="719747"/>
            <a:ext cx="4458058" cy="5389675"/>
          </a:xfrm>
          <a:prstGeom prst="rect">
            <a:avLst/>
          </a:prstGeom>
        </p:spPr>
      </p:pic>
      <p:sp>
        <p:nvSpPr>
          <p:cNvPr id="8"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E26D768-5B46-4F76-B01E-66446C18CADE}"/>
              </a:ext>
            </a:extLst>
          </p:cNvPr>
          <p:cNvSpPr>
            <a:spLocks noGrp="1"/>
          </p:cNvSpPr>
          <p:nvPr>
            <p:ph type="title"/>
          </p:nvPr>
        </p:nvSpPr>
        <p:spPr>
          <a:xfrm>
            <a:off x="4919472" y="826324"/>
            <a:ext cx="6627226" cy="1154102"/>
          </a:xfrm>
        </p:spPr>
        <p:txBody>
          <a:bodyPr>
            <a:normAutofit/>
          </a:bodyPr>
          <a:lstStyle/>
          <a:p>
            <a:r>
              <a:rPr lang="pt-PT">
                <a:ea typeface="Meiryo"/>
              </a:rPr>
              <a:t>História</a:t>
            </a:r>
            <a:endParaRPr lang="pt-PT"/>
          </a:p>
        </p:txBody>
      </p:sp>
      <p:sp>
        <p:nvSpPr>
          <p:cNvPr id="12"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6D45E2A0-3F0C-4AF4-81B9-82D59AC7A6C3}"/>
              </a:ext>
            </a:extLst>
          </p:cNvPr>
          <p:cNvSpPr>
            <a:spLocks noGrp="1"/>
          </p:cNvSpPr>
          <p:nvPr>
            <p:ph idx="1"/>
          </p:nvPr>
        </p:nvSpPr>
        <p:spPr>
          <a:xfrm>
            <a:off x="4921857" y="1995487"/>
            <a:ext cx="6627226" cy="4109786"/>
          </a:xfrm>
        </p:spPr>
        <p:txBody>
          <a:bodyPr anchor="t">
            <a:normAutofit/>
          </a:bodyPr>
          <a:lstStyle/>
          <a:p>
            <a:pPr marL="285750" indent="-285750">
              <a:lnSpc>
                <a:spcPct val="130000"/>
              </a:lnSpc>
              <a:buFont typeface="Arial" panose="020B0503020204020204" pitchFamily="34" charset="0"/>
              <a:buChar char="•"/>
            </a:pPr>
            <a:r>
              <a:rPr lang="pt-PT" sz="1600" b="0" dirty="0">
                <a:ea typeface="+mn-lt"/>
                <a:cs typeface="+mn-lt"/>
              </a:rPr>
              <a:t>As primeiras tentativas para a implementação deste meio de transporte iniciaram-se na década de 1840.</a:t>
            </a:r>
          </a:p>
          <a:p>
            <a:pPr marL="285750" indent="-285750">
              <a:lnSpc>
                <a:spcPct val="130000"/>
              </a:lnSpc>
              <a:buFont typeface="Arial" panose="020B0503020204020204" pitchFamily="34" charset="0"/>
              <a:buChar char="•"/>
            </a:pPr>
            <a:r>
              <a:rPr lang="pt-PT" sz="1600" b="0" dirty="0">
                <a:ea typeface="+mn-lt"/>
                <a:cs typeface="+mn-lt"/>
              </a:rPr>
              <a:t>A construção da primeira linha férrea iniciou-se em 1853 e constituiu a primeira parte entre Lisboa e o Carregado, três anos depois, em 1856, ano da primeira viagem em Portugal, inaugurou-se a partir de Lisboa.</a:t>
            </a:r>
            <a:endParaRPr lang="pt-PT" sz="1600" b="0" dirty="0">
              <a:ea typeface="Meiryo"/>
            </a:endParaRPr>
          </a:p>
          <a:p>
            <a:pPr marL="285750" indent="-285750">
              <a:lnSpc>
                <a:spcPct val="130000"/>
              </a:lnSpc>
              <a:buFont typeface="Arial" panose="020B0503020204020204" pitchFamily="34" charset="0"/>
              <a:buChar char="•"/>
            </a:pPr>
            <a:r>
              <a:rPr lang="pt-PT" sz="1600" b="0" dirty="0">
                <a:ea typeface="+mn-lt"/>
                <a:cs typeface="+mn-lt"/>
              </a:rPr>
              <a:t>Chegou à fronteira com Espanha em 1863.</a:t>
            </a:r>
            <a:endParaRPr lang="pt-PT" sz="1600" b="0" dirty="0">
              <a:ea typeface="Meiryo"/>
            </a:endParaRPr>
          </a:p>
          <a:p>
            <a:pPr marL="285750" indent="-285750">
              <a:lnSpc>
                <a:spcPct val="130000"/>
              </a:lnSpc>
              <a:buFont typeface="Arial" panose="020B0503020204020204" pitchFamily="34" charset="0"/>
              <a:buChar char="•"/>
            </a:pPr>
            <a:r>
              <a:rPr lang="pt-PT" sz="1600" b="0" dirty="0">
                <a:ea typeface="+mn-lt"/>
                <a:cs typeface="+mn-lt"/>
              </a:rPr>
              <a:t>Chegou ao Porto em 1877, graças à construção da Ponte D. Maria Pia.</a:t>
            </a:r>
            <a:endParaRPr lang="pt-PT" sz="1600" b="0" dirty="0">
              <a:ea typeface="Meiryo"/>
            </a:endParaRPr>
          </a:p>
          <a:p>
            <a:pPr marL="285750" indent="-285750">
              <a:lnSpc>
                <a:spcPct val="130000"/>
              </a:lnSpc>
              <a:buFont typeface="Arial" panose="020B0503020204020204" pitchFamily="34" charset="0"/>
              <a:buChar char="•"/>
            </a:pPr>
            <a:endParaRPr lang="pt-PT" sz="1600" b="0" dirty="0">
              <a:ea typeface="Meiryo"/>
            </a:endParaRPr>
          </a:p>
        </p:txBody>
      </p:sp>
      <p:sp>
        <p:nvSpPr>
          <p:cNvPr id="14"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8115B9B1-011E-46D4-B38F-6AC3247CC569}"/>
              </a:ext>
            </a:extLst>
          </p:cNvPr>
          <p:cNvSpPr>
            <a:spLocks noGrp="1"/>
          </p:cNvSpPr>
          <p:nvPr>
            <p:ph type="sldNum" sz="quarter" idx="12"/>
          </p:nvPr>
        </p:nvSpPr>
        <p:spPr/>
        <p:txBody>
          <a:bodyPr/>
          <a:lstStyle/>
          <a:p>
            <a:fld id="{FAEF9944-A4F6-4C59-AEBD-678D6480B8EA}" type="slidenum">
              <a:rPr lang="en-US" dirty="0"/>
              <a:t>4</a:t>
            </a:fld>
            <a:endParaRPr lang="pt-PT"/>
          </a:p>
        </p:txBody>
      </p:sp>
    </p:spTree>
    <p:extLst>
      <p:ext uri="{BB962C8B-B14F-4D97-AF65-F5344CB8AC3E}">
        <p14:creationId xmlns:p14="http://schemas.microsoft.com/office/powerpoint/2010/main" val="321382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exterior, céu, comboio, antigo&#10;&#10;Descrição gerada automaticamente">
            <a:extLst>
              <a:ext uri="{FF2B5EF4-FFF2-40B4-BE49-F238E27FC236}">
                <a16:creationId xmlns:a16="http://schemas.microsoft.com/office/drawing/2014/main" id="{423A766D-F82F-46F9-B000-AA675F2D15B1}"/>
              </a:ext>
            </a:extLst>
          </p:cNvPr>
          <p:cNvPicPr>
            <a:picLocks noChangeAspect="1"/>
          </p:cNvPicPr>
          <p:nvPr/>
        </p:nvPicPr>
        <p:blipFill rotWithShape="1">
          <a:blip r:embed="rId2"/>
          <a:srcRect l="14970" r="9187" b="-2"/>
          <a:stretch/>
        </p:blipFill>
        <p:spPr>
          <a:xfrm>
            <a:off x="20" y="1804072"/>
            <a:ext cx="4458058" cy="4349801"/>
          </a:xfrm>
          <a:prstGeom prst="rect">
            <a:avLst/>
          </a:prstGeom>
        </p:spPr>
      </p:pic>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D0996E2-DD24-4483-9C41-52A836817147}"/>
              </a:ext>
            </a:extLst>
          </p:cNvPr>
          <p:cNvSpPr>
            <a:spLocks noGrp="1"/>
          </p:cNvSpPr>
          <p:nvPr>
            <p:ph idx="1"/>
          </p:nvPr>
        </p:nvSpPr>
        <p:spPr>
          <a:xfrm>
            <a:off x="4794637" y="229096"/>
            <a:ext cx="6754446" cy="5833046"/>
          </a:xfrm>
        </p:spPr>
        <p:txBody>
          <a:bodyPr anchor="t">
            <a:normAutofit/>
          </a:bodyPr>
          <a:lstStyle/>
          <a:p>
            <a:pPr marL="285750" indent="-285750">
              <a:buFont typeface="Arial" panose="020B0503020204020204" pitchFamily="34" charset="0"/>
              <a:buChar char="•"/>
            </a:pPr>
            <a:r>
              <a:rPr lang="en-US" sz="1600" b="0" dirty="0" err="1">
                <a:ea typeface="+mn-lt"/>
                <a:cs typeface="+mn-lt"/>
              </a:rPr>
              <a:t>Em</a:t>
            </a:r>
            <a:r>
              <a:rPr lang="en-US" sz="1600" b="0" dirty="0">
                <a:ea typeface="+mn-lt"/>
                <a:cs typeface="+mn-lt"/>
              </a:rPr>
              <a:t> 1882 e 1887, </a:t>
            </a:r>
            <a:r>
              <a:rPr lang="en-US" sz="1600" b="0" dirty="0" err="1">
                <a:ea typeface="+mn-lt"/>
                <a:cs typeface="+mn-lt"/>
              </a:rPr>
              <a:t>foram</a:t>
            </a:r>
            <a:r>
              <a:rPr lang="en-US" sz="1600" b="0" dirty="0">
                <a:ea typeface="+mn-lt"/>
                <a:cs typeface="+mn-lt"/>
              </a:rPr>
              <a:t> </a:t>
            </a:r>
            <a:r>
              <a:rPr lang="en-US" sz="1600" b="0" dirty="0" err="1">
                <a:ea typeface="+mn-lt"/>
                <a:cs typeface="+mn-lt"/>
              </a:rPr>
              <a:t>concluídas</a:t>
            </a:r>
            <a:r>
              <a:rPr lang="en-US" sz="1600" b="0" dirty="0">
                <a:ea typeface="+mn-lt"/>
                <a:cs typeface="+mn-lt"/>
              </a:rPr>
              <a:t>, as </a:t>
            </a:r>
            <a:r>
              <a:rPr lang="en-US" sz="1600" b="0" dirty="0" err="1">
                <a:ea typeface="+mn-lt"/>
                <a:cs typeface="+mn-lt"/>
              </a:rPr>
              <a:t>Linhas</a:t>
            </a:r>
            <a:r>
              <a:rPr lang="en-US" sz="1600" b="0" dirty="0">
                <a:ea typeface="+mn-lt"/>
                <a:cs typeface="+mn-lt"/>
              </a:rPr>
              <a:t> da Beira Alta e do Douro.</a:t>
            </a:r>
          </a:p>
          <a:p>
            <a:pPr marL="285750" indent="-285750">
              <a:buFont typeface="Arial" panose="020B0503020204020204" pitchFamily="34" charset="0"/>
              <a:buChar char="•"/>
            </a:pPr>
            <a:r>
              <a:rPr lang="en-US" sz="1600" b="0" dirty="0" err="1">
                <a:ea typeface="+mn-lt"/>
                <a:cs typeface="+mn-lt"/>
              </a:rPr>
              <a:t>Em</a:t>
            </a:r>
            <a:r>
              <a:rPr lang="en-US" sz="1600" b="0" dirty="0">
                <a:ea typeface="+mn-lt"/>
                <a:cs typeface="+mn-lt"/>
              </a:rPr>
              <a:t> 1891, </a:t>
            </a:r>
            <a:r>
              <a:rPr lang="en-US" sz="1600" b="0" dirty="0" err="1">
                <a:ea typeface="+mn-lt"/>
                <a:cs typeface="+mn-lt"/>
              </a:rPr>
              <a:t>terminou</a:t>
            </a:r>
            <a:r>
              <a:rPr lang="en-US" sz="1600" b="0" dirty="0">
                <a:ea typeface="+mn-lt"/>
                <a:cs typeface="+mn-lt"/>
              </a:rPr>
              <a:t>-se a </a:t>
            </a:r>
            <a:r>
              <a:rPr lang="en-US" sz="1600" b="0" dirty="0" err="1">
                <a:ea typeface="+mn-lt"/>
                <a:cs typeface="+mn-lt"/>
              </a:rPr>
              <a:t>Linha</a:t>
            </a:r>
            <a:r>
              <a:rPr lang="en-US" sz="1600" b="0" dirty="0">
                <a:ea typeface="+mn-lt"/>
                <a:cs typeface="+mn-lt"/>
              </a:rPr>
              <a:t> do Oeste e </a:t>
            </a:r>
            <a:r>
              <a:rPr lang="en-US" sz="1600" b="0" dirty="0" err="1">
                <a:ea typeface="+mn-lt"/>
                <a:cs typeface="+mn-lt"/>
              </a:rPr>
              <a:t>em</a:t>
            </a:r>
            <a:r>
              <a:rPr lang="en-US" sz="1600" b="0" dirty="0">
                <a:ea typeface="+mn-lt"/>
                <a:cs typeface="+mn-lt"/>
              </a:rPr>
              <a:t> 1904, a </a:t>
            </a:r>
            <a:r>
              <a:rPr lang="en-US" sz="1600" b="0" dirty="0" err="1">
                <a:ea typeface="+mn-lt"/>
                <a:cs typeface="+mn-lt"/>
              </a:rPr>
              <a:t>Linha</a:t>
            </a:r>
            <a:r>
              <a:rPr lang="en-US" sz="1600" b="0" dirty="0">
                <a:ea typeface="+mn-lt"/>
                <a:cs typeface="+mn-lt"/>
              </a:rPr>
              <a:t> da Beira </a:t>
            </a:r>
            <a:r>
              <a:rPr lang="en-US" sz="1600" b="0" dirty="0" err="1">
                <a:ea typeface="+mn-lt"/>
                <a:cs typeface="+mn-lt"/>
              </a:rPr>
              <a:t>Baixa</a:t>
            </a:r>
            <a:r>
              <a:rPr lang="en-US" sz="1600" b="0" dirty="0">
                <a:ea typeface="+mn-lt"/>
                <a:cs typeface="+mn-lt"/>
              </a:rPr>
              <a:t> e o Ramal de </a:t>
            </a:r>
            <a:r>
              <a:rPr lang="en-US" sz="1600" b="0" dirty="0" err="1">
                <a:ea typeface="+mn-lt"/>
                <a:cs typeface="+mn-lt"/>
              </a:rPr>
              <a:t>Vendas</a:t>
            </a:r>
            <a:r>
              <a:rPr lang="en-US" sz="1600" b="0" dirty="0">
                <a:ea typeface="+mn-lt"/>
                <a:cs typeface="+mn-lt"/>
              </a:rPr>
              <a:t> </a:t>
            </a:r>
            <a:r>
              <a:rPr lang="en-US" sz="1600" b="0" dirty="0" err="1">
                <a:ea typeface="+mn-lt"/>
                <a:cs typeface="+mn-lt"/>
              </a:rPr>
              <a:t>Novas</a:t>
            </a:r>
            <a:r>
              <a:rPr lang="en-US" sz="1600" b="0" dirty="0">
                <a:ea typeface="+mn-lt"/>
                <a:cs typeface="+mn-lt"/>
              </a:rPr>
              <a:t>.</a:t>
            </a:r>
          </a:p>
          <a:p>
            <a:pPr marL="285750" indent="-285750">
              <a:buFont typeface="Arial" panose="020B0503020204020204" pitchFamily="34" charset="0"/>
              <a:buChar char="•"/>
            </a:pPr>
            <a:r>
              <a:rPr lang="en-US" sz="1600" b="0" dirty="0">
                <a:ea typeface="+mn-lt"/>
                <a:cs typeface="+mn-lt"/>
              </a:rPr>
              <a:t>No </a:t>
            </a:r>
            <a:r>
              <a:rPr lang="en-US" sz="1600" b="0" dirty="0" err="1">
                <a:ea typeface="+mn-lt"/>
                <a:cs typeface="+mn-lt"/>
              </a:rPr>
              <a:t>sul</a:t>
            </a:r>
            <a:r>
              <a:rPr lang="en-US" sz="1600" b="0" dirty="0">
                <a:ea typeface="+mn-lt"/>
                <a:cs typeface="+mn-lt"/>
              </a:rPr>
              <a:t>, as </a:t>
            </a:r>
            <a:r>
              <a:rPr lang="en-US" sz="1600" b="0" dirty="0" err="1">
                <a:ea typeface="+mn-lt"/>
                <a:cs typeface="+mn-lt"/>
              </a:rPr>
              <a:t>cidades</a:t>
            </a:r>
            <a:r>
              <a:rPr lang="en-US" sz="1600" b="0" dirty="0">
                <a:ea typeface="+mn-lt"/>
                <a:cs typeface="+mn-lt"/>
              </a:rPr>
              <a:t> de </a:t>
            </a:r>
            <a:r>
              <a:rPr lang="en-US" sz="1600" b="0" dirty="0" err="1">
                <a:ea typeface="+mn-lt"/>
                <a:cs typeface="+mn-lt"/>
              </a:rPr>
              <a:t>Setúbal</a:t>
            </a:r>
            <a:r>
              <a:rPr lang="en-US" sz="1600" b="0" dirty="0">
                <a:ea typeface="+mn-lt"/>
                <a:cs typeface="+mn-lt"/>
              </a:rPr>
              <a:t>, Évora e Beja </a:t>
            </a:r>
            <a:r>
              <a:rPr lang="en-US" sz="1600" b="0" dirty="0" err="1">
                <a:ea typeface="+mn-lt"/>
                <a:cs typeface="+mn-lt"/>
              </a:rPr>
              <a:t>ligavam</a:t>
            </a:r>
            <a:r>
              <a:rPr lang="en-US" sz="1600" b="0" dirty="0">
                <a:ea typeface="+mn-lt"/>
                <a:cs typeface="+mn-lt"/>
              </a:rPr>
              <a:t>-se </a:t>
            </a:r>
            <a:r>
              <a:rPr lang="en-US" sz="1600" b="0" dirty="0" err="1">
                <a:ea typeface="+mn-lt"/>
                <a:cs typeface="+mn-lt"/>
              </a:rPr>
              <a:t>ao</a:t>
            </a:r>
            <a:r>
              <a:rPr lang="en-US" sz="1600" b="0" dirty="0">
                <a:ea typeface="+mn-lt"/>
                <a:cs typeface="+mn-lt"/>
              </a:rPr>
              <a:t> Barreiro </a:t>
            </a:r>
            <a:r>
              <a:rPr lang="en-US" sz="1600" b="0" dirty="0" err="1">
                <a:ea typeface="+mn-lt"/>
                <a:cs typeface="+mn-lt"/>
              </a:rPr>
              <a:t>respetivamente</a:t>
            </a:r>
            <a:r>
              <a:rPr lang="en-US" sz="1600" b="0" dirty="0">
                <a:ea typeface="+mn-lt"/>
                <a:cs typeface="+mn-lt"/>
              </a:rPr>
              <a:t> </a:t>
            </a:r>
            <a:r>
              <a:rPr lang="en-US" sz="1600" b="0" dirty="0" err="1">
                <a:ea typeface="+mn-lt"/>
                <a:cs typeface="+mn-lt"/>
              </a:rPr>
              <a:t>em</a:t>
            </a:r>
            <a:r>
              <a:rPr lang="en-US" sz="1600" b="0" dirty="0">
                <a:ea typeface="+mn-lt"/>
                <a:cs typeface="+mn-lt"/>
              </a:rPr>
              <a:t> 1861, 1863 e 1864. A </a:t>
            </a:r>
            <a:r>
              <a:rPr lang="en-US" sz="1600" b="0" dirty="0" err="1">
                <a:ea typeface="+mn-lt"/>
                <a:cs typeface="+mn-lt"/>
              </a:rPr>
              <a:t>linha</a:t>
            </a:r>
            <a:r>
              <a:rPr lang="en-US" sz="1600" b="0" dirty="0">
                <a:ea typeface="+mn-lt"/>
                <a:cs typeface="+mn-lt"/>
              </a:rPr>
              <a:t> </a:t>
            </a:r>
            <a:r>
              <a:rPr lang="en-US" sz="1600" b="0" dirty="0" err="1">
                <a:ea typeface="+mn-lt"/>
                <a:cs typeface="+mn-lt"/>
              </a:rPr>
              <a:t>férrea</a:t>
            </a:r>
            <a:r>
              <a:rPr lang="en-US" sz="1600" b="0" dirty="0">
                <a:ea typeface="+mn-lt"/>
                <a:cs typeface="+mn-lt"/>
              </a:rPr>
              <a:t> </a:t>
            </a:r>
            <a:r>
              <a:rPr lang="en-US" sz="1600" b="0" dirty="0" err="1">
                <a:ea typeface="+mn-lt"/>
                <a:cs typeface="+mn-lt"/>
              </a:rPr>
              <a:t>chegava</a:t>
            </a:r>
            <a:r>
              <a:rPr lang="en-US" sz="1600" b="0" dirty="0">
                <a:ea typeface="+mn-lt"/>
                <a:cs typeface="+mn-lt"/>
              </a:rPr>
              <a:t> a Faro </a:t>
            </a:r>
            <a:r>
              <a:rPr lang="en-US" sz="1600" b="0" dirty="0" err="1">
                <a:ea typeface="+mn-lt"/>
                <a:cs typeface="+mn-lt"/>
              </a:rPr>
              <a:t>em</a:t>
            </a:r>
            <a:r>
              <a:rPr lang="en-US" sz="1600" b="0" dirty="0">
                <a:ea typeface="+mn-lt"/>
                <a:cs typeface="+mn-lt"/>
              </a:rPr>
              <a:t> 1889 e </a:t>
            </a:r>
            <a:r>
              <a:rPr lang="en-US" sz="1600" b="0" dirty="0" err="1">
                <a:ea typeface="+mn-lt"/>
                <a:cs typeface="+mn-lt"/>
              </a:rPr>
              <a:t>chegava</a:t>
            </a:r>
            <a:r>
              <a:rPr lang="en-US" sz="1600" b="0" dirty="0">
                <a:ea typeface="+mn-lt"/>
                <a:cs typeface="+mn-lt"/>
              </a:rPr>
              <a:t> a Vila Real de Santo António </a:t>
            </a:r>
            <a:r>
              <a:rPr lang="en-US" sz="1600" b="0" dirty="0" err="1">
                <a:ea typeface="+mn-lt"/>
                <a:cs typeface="+mn-lt"/>
              </a:rPr>
              <a:t>em</a:t>
            </a:r>
            <a:r>
              <a:rPr lang="en-US" sz="1600" b="0" dirty="0">
                <a:ea typeface="+mn-lt"/>
                <a:cs typeface="+mn-lt"/>
              </a:rPr>
              <a:t> 1909.</a:t>
            </a:r>
            <a:endParaRPr lang="en-US" sz="1600" b="0" dirty="0">
              <a:ea typeface="Meiryo"/>
            </a:endParaRPr>
          </a:p>
          <a:p>
            <a:pPr marL="285750" indent="-285750">
              <a:buFont typeface="Arial" panose="020B0503020204020204" pitchFamily="34" charset="0"/>
              <a:buChar char="•"/>
            </a:pPr>
            <a:r>
              <a:rPr lang="en-US" sz="1600" b="0" dirty="0" err="1">
                <a:ea typeface="+mn-lt"/>
                <a:cs typeface="+mn-lt"/>
              </a:rPr>
              <a:t>Em</a:t>
            </a:r>
            <a:r>
              <a:rPr lang="en-US" sz="1600" b="0" dirty="0">
                <a:ea typeface="+mn-lt"/>
                <a:cs typeface="+mn-lt"/>
              </a:rPr>
              <a:t> 1902, 1903, 1904 e 1905, </a:t>
            </a:r>
            <a:r>
              <a:rPr lang="en-US" sz="1600" b="0" dirty="0" err="1">
                <a:ea typeface="+mn-lt"/>
                <a:cs typeface="+mn-lt"/>
              </a:rPr>
              <a:t>foram</a:t>
            </a:r>
            <a:r>
              <a:rPr lang="en-US" sz="1600" b="0" dirty="0">
                <a:ea typeface="+mn-lt"/>
                <a:cs typeface="+mn-lt"/>
              </a:rPr>
              <a:t> </a:t>
            </a:r>
            <a:r>
              <a:rPr lang="en-US" sz="1600" b="0" dirty="0" err="1">
                <a:ea typeface="+mn-lt"/>
                <a:cs typeface="+mn-lt"/>
              </a:rPr>
              <a:t>terminados</a:t>
            </a:r>
            <a:r>
              <a:rPr lang="en-US" sz="1600" b="0" dirty="0">
                <a:ea typeface="+mn-lt"/>
                <a:cs typeface="+mn-lt"/>
              </a:rPr>
              <a:t> </a:t>
            </a:r>
            <a:r>
              <a:rPr lang="en-US" sz="1600" b="0" dirty="0" err="1">
                <a:ea typeface="+mn-lt"/>
                <a:cs typeface="+mn-lt"/>
              </a:rPr>
              <a:t>os</a:t>
            </a:r>
            <a:r>
              <a:rPr lang="en-US" sz="1600" b="0" dirty="0">
                <a:ea typeface="+mn-lt"/>
                <a:cs typeface="+mn-lt"/>
              </a:rPr>
              <a:t> </a:t>
            </a:r>
            <a:r>
              <a:rPr lang="en-US" sz="1600" b="0" dirty="0" err="1">
                <a:ea typeface="+mn-lt"/>
                <a:cs typeface="+mn-lt"/>
              </a:rPr>
              <a:t>Ramais</a:t>
            </a:r>
            <a:r>
              <a:rPr lang="en-US" sz="1600" b="0" dirty="0">
                <a:ea typeface="+mn-lt"/>
                <a:cs typeface="+mn-lt"/>
              </a:rPr>
              <a:t> de Moura e a </a:t>
            </a:r>
            <a:r>
              <a:rPr lang="en-US" sz="1600" b="0" dirty="0" err="1">
                <a:ea typeface="+mn-lt"/>
                <a:cs typeface="+mn-lt"/>
              </a:rPr>
              <a:t>ferrovia</a:t>
            </a:r>
            <a:r>
              <a:rPr lang="en-US" sz="1600" b="0" dirty="0">
                <a:ea typeface="+mn-lt"/>
                <a:cs typeface="+mn-lt"/>
              </a:rPr>
              <a:t> </a:t>
            </a:r>
            <a:r>
              <a:rPr lang="en-US" sz="1600" b="0" dirty="0" err="1">
                <a:ea typeface="+mn-lt"/>
                <a:cs typeface="+mn-lt"/>
              </a:rPr>
              <a:t>chagará</a:t>
            </a:r>
            <a:r>
              <a:rPr lang="en-US" sz="1600" b="0" dirty="0">
                <a:ea typeface="+mn-lt"/>
                <a:cs typeface="+mn-lt"/>
              </a:rPr>
              <a:t> a </a:t>
            </a:r>
            <a:r>
              <a:rPr lang="en-US" sz="1600" b="0" dirty="0" err="1">
                <a:ea typeface="+mn-lt"/>
                <a:cs typeface="+mn-lt"/>
              </a:rPr>
              <a:t>Portimão</a:t>
            </a:r>
            <a:r>
              <a:rPr lang="en-US" sz="1600" b="0" dirty="0">
                <a:ea typeface="+mn-lt"/>
                <a:cs typeface="+mn-lt"/>
              </a:rPr>
              <a:t>, </a:t>
            </a:r>
            <a:r>
              <a:rPr lang="en-US" sz="1600" b="0" dirty="0" err="1">
                <a:ea typeface="+mn-lt"/>
                <a:cs typeface="+mn-lt"/>
              </a:rPr>
              <a:t>Vendas</a:t>
            </a:r>
            <a:r>
              <a:rPr lang="en-US" sz="1600" b="0" dirty="0">
                <a:ea typeface="+mn-lt"/>
                <a:cs typeface="+mn-lt"/>
              </a:rPr>
              <a:t> </a:t>
            </a:r>
            <a:r>
              <a:rPr lang="en-US" sz="1600" b="0" dirty="0" err="1">
                <a:ea typeface="+mn-lt"/>
                <a:cs typeface="+mn-lt"/>
              </a:rPr>
              <a:t>Novas</a:t>
            </a:r>
            <a:r>
              <a:rPr lang="en-US" sz="1600" b="0" dirty="0">
                <a:ea typeface="+mn-lt"/>
                <a:cs typeface="+mn-lt"/>
              </a:rPr>
              <a:t> e Vila </a:t>
            </a:r>
            <a:r>
              <a:rPr lang="en-US" sz="1600" b="0" dirty="0" err="1">
                <a:ea typeface="+mn-lt"/>
                <a:cs typeface="+mn-lt"/>
              </a:rPr>
              <a:t>Viçosa</a:t>
            </a:r>
            <a:r>
              <a:rPr lang="en-US" sz="1600" b="0" dirty="0">
                <a:ea typeface="+mn-lt"/>
                <a:cs typeface="+mn-lt"/>
              </a:rPr>
              <a:t>.</a:t>
            </a:r>
            <a:endParaRPr lang="en-US" sz="1600" b="0" dirty="0">
              <a:ea typeface="Meiryo"/>
            </a:endParaRPr>
          </a:p>
          <a:p>
            <a:pPr marL="285750" indent="-285750">
              <a:buFont typeface="Arial" panose="020B0503020204020204" pitchFamily="34" charset="0"/>
              <a:buChar char="•"/>
            </a:pPr>
            <a:r>
              <a:rPr lang="en-US" sz="1600" b="0" dirty="0" err="1">
                <a:ea typeface="+mn-lt"/>
                <a:cs typeface="+mn-lt"/>
              </a:rPr>
              <a:t>Em</a:t>
            </a:r>
            <a:r>
              <a:rPr lang="en-US" sz="1600" b="0" dirty="0">
                <a:ea typeface="+mn-lt"/>
                <a:cs typeface="+mn-lt"/>
              </a:rPr>
              <a:t> 8 de </a:t>
            </a:r>
            <a:r>
              <a:rPr lang="en-US" sz="1600" b="0" dirty="0" err="1">
                <a:ea typeface="+mn-lt"/>
                <a:cs typeface="+mn-lt"/>
              </a:rPr>
              <a:t>Setembro</a:t>
            </a:r>
            <a:r>
              <a:rPr lang="en-US" sz="1600" b="0" dirty="0">
                <a:ea typeface="+mn-lt"/>
                <a:cs typeface="+mn-lt"/>
              </a:rPr>
              <a:t> de 1911, </a:t>
            </a:r>
            <a:r>
              <a:rPr lang="en-US" sz="1600" b="0" dirty="0" err="1">
                <a:ea typeface="+mn-lt"/>
                <a:cs typeface="+mn-lt"/>
              </a:rPr>
              <a:t>foi</a:t>
            </a:r>
            <a:r>
              <a:rPr lang="en-US" sz="1600" b="0" dirty="0">
                <a:ea typeface="+mn-lt"/>
                <a:cs typeface="+mn-lt"/>
              </a:rPr>
              <a:t> </a:t>
            </a:r>
            <a:r>
              <a:rPr lang="en-US" sz="1600" b="0" dirty="0" err="1">
                <a:ea typeface="+mn-lt"/>
                <a:cs typeface="+mn-lt"/>
              </a:rPr>
              <a:t>inaugurada</a:t>
            </a:r>
            <a:r>
              <a:rPr lang="en-US" sz="1600" b="0" dirty="0">
                <a:ea typeface="+mn-lt"/>
                <a:cs typeface="+mn-lt"/>
              </a:rPr>
              <a:t> a </a:t>
            </a:r>
            <a:r>
              <a:rPr lang="en-US" sz="1600" b="0" dirty="0" err="1">
                <a:ea typeface="+mn-lt"/>
                <a:cs typeface="+mn-lt"/>
              </a:rPr>
              <a:t>Linha</a:t>
            </a:r>
            <a:r>
              <a:rPr lang="en-US" sz="1600" b="0" dirty="0">
                <a:ea typeface="+mn-lt"/>
                <a:cs typeface="+mn-lt"/>
              </a:rPr>
              <a:t> do </a:t>
            </a:r>
            <a:r>
              <a:rPr lang="en-US" sz="1600" b="0" dirty="0" err="1">
                <a:ea typeface="+mn-lt"/>
                <a:cs typeface="+mn-lt"/>
              </a:rPr>
              <a:t>Vouga</a:t>
            </a:r>
            <a:r>
              <a:rPr lang="en-US" sz="1600" b="0" dirty="0">
                <a:ea typeface="+mn-lt"/>
                <a:cs typeface="+mn-lt"/>
              </a:rPr>
              <a:t> e, </a:t>
            </a:r>
            <a:r>
              <a:rPr lang="en-US" sz="1600" b="0" dirty="0" err="1">
                <a:ea typeface="+mn-lt"/>
                <a:cs typeface="+mn-lt"/>
              </a:rPr>
              <a:t>em</a:t>
            </a:r>
            <a:r>
              <a:rPr lang="en-US" sz="1600" b="0" dirty="0">
                <a:ea typeface="+mn-lt"/>
                <a:cs typeface="+mn-lt"/>
              </a:rPr>
              <a:t> 1915, a </a:t>
            </a:r>
            <a:r>
              <a:rPr lang="en-US" sz="1600" b="0" dirty="0" err="1">
                <a:ea typeface="+mn-lt"/>
                <a:cs typeface="+mn-lt"/>
              </a:rPr>
              <a:t>Linha</a:t>
            </a:r>
            <a:r>
              <a:rPr lang="en-US" sz="1600" b="0" dirty="0">
                <a:ea typeface="+mn-lt"/>
                <a:cs typeface="+mn-lt"/>
              </a:rPr>
              <a:t> do Vale do </a:t>
            </a:r>
            <a:r>
              <a:rPr lang="en-US" sz="1600" b="0" dirty="0" err="1">
                <a:ea typeface="+mn-lt"/>
                <a:cs typeface="+mn-lt"/>
              </a:rPr>
              <a:t>Sado</a:t>
            </a:r>
            <a:r>
              <a:rPr lang="en-US" sz="1600" b="0" dirty="0">
                <a:ea typeface="+mn-lt"/>
                <a:cs typeface="+mn-lt"/>
              </a:rPr>
              <a:t>.</a:t>
            </a:r>
            <a:endParaRPr lang="en-US" sz="1600" b="0" dirty="0">
              <a:ea typeface="Meiryo"/>
            </a:endParaRPr>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D4C29379-60E5-4680-A59F-44D25C0227CE}"/>
              </a:ext>
            </a:extLst>
          </p:cNvPr>
          <p:cNvSpPr>
            <a:spLocks noGrp="1"/>
          </p:cNvSpPr>
          <p:nvPr>
            <p:ph type="sldNum" sz="quarter" idx="12"/>
          </p:nvPr>
        </p:nvSpPr>
        <p:spPr/>
        <p:txBody>
          <a:bodyPr/>
          <a:lstStyle/>
          <a:p>
            <a:fld id="{FAEF9944-A4F6-4C59-AEBD-678D6480B8EA}" type="slidenum">
              <a:rPr lang="en-US" dirty="0"/>
              <a:t>5</a:t>
            </a:fld>
            <a:endParaRPr lang="pt-PT"/>
          </a:p>
        </p:txBody>
      </p:sp>
    </p:spTree>
    <p:extLst>
      <p:ext uri="{BB962C8B-B14F-4D97-AF65-F5344CB8AC3E}">
        <p14:creationId xmlns:p14="http://schemas.microsoft.com/office/powerpoint/2010/main" val="145285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éu, exterior, terra, sujidade&#10;&#10;Descrição gerada automaticamente">
            <a:extLst>
              <a:ext uri="{FF2B5EF4-FFF2-40B4-BE49-F238E27FC236}">
                <a16:creationId xmlns:a16="http://schemas.microsoft.com/office/drawing/2014/main" id="{1E55C897-43E2-4661-8773-49EB9E56CE16}"/>
              </a:ext>
            </a:extLst>
          </p:cNvPr>
          <p:cNvPicPr>
            <a:picLocks noChangeAspect="1"/>
          </p:cNvPicPr>
          <p:nvPr/>
        </p:nvPicPr>
        <p:blipFill rotWithShape="1">
          <a:blip r:embed="rId2"/>
          <a:srcRect t="2428" r="-2" b="-2"/>
          <a:stretch/>
        </p:blipFill>
        <p:spPr>
          <a:xfrm>
            <a:off x="20" y="1804072"/>
            <a:ext cx="4458058" cy="4349801"/>
          </a:xfrm>
          <a:prstGeom prst="rect">
            <a:avLst/>
          </a:prstGeom>
        </p:spPr>
      </p:pic>
      <p:sp>
        <p:nvSpPr>
          <p:cNvPr id="9"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6FA0BBBE-AC1F-4612-B90F-222C105B8B98}"/>
              </a:ext>
            </a:extLst>
          </p:cNvPr>
          <p:cNvSpPr>
            <a:spLocks noGrp="1"/>
          </p:cNvSpPr>
          <p:nvPr>
            <p:ph idx="1"/>
          </p:nvPr>
        </p:nvSpPr>
        <p:spPr>
          <a:xfrm>
            <a:off x="4794637" y="329737"/>
            <a:ext cx="6754446" cy="5444858"/>
          </a:xfrm>
        </p:spPr>
        <p:txBody>
          <a:bodyPr anchor="t">
            <a:normAutofit/>
          </a:bodyPr>
          <a:lstStyle/>
          <a:p>
            <a:pPr marL="285750" indent="-285750">
              <a:buFont typeface="Arial" panose="020B0503020204020204" pitchFamily="34" charset="0"/>
              <a:buChar char="•"/>
            </a:pPr>
            <a:r>
              <a:rPr lang="en-US" sz="1600" b="0" dirty="0" err="1">
                <a:ea typeface="+mn-lt"/>
                <a:cs typeface="+mn-lt"/>
              </a:rPr>
              <a:t>Em</a:t>
            </a:r>
            <a:r>
              <a:rPr lang="en-US" sz="1600" b="0" dirty="0">
                <a:ea typeface="+mn-lt"/>
                <a:cs typeface="+mn-lt"/>
              </a:rPr>
              <a:t> 1996 o </a:t>
            </a:r>
            <a:r>
              <a:rPr lang="en-US" sz="1600" b="0" dirty="0" err="1">
                <a:ea typeface="+mn-lt"/>
                <a:cs typeface="+mn-lt"/>
              </a:rPr>
              <a:t>governo</a:t>
            </a:r>
            <a:r>
              <a:rPr lang="en-US" sz="1600" b="0" dirty="0">
                <a:ea typeface="+mn-lt"/>
                <a:cs typeface="+mn-lt"/>
              </a:rPr>
              <a:t> </a:t>
            </a:r>
            <a:r>
              <a:rPr lang="en-US" sz="1600" b="0" dirty="0" err="1">
                <a:ea typeface="+mn-lt"/>
                <a:cs typeface="+mn-lt"/>
              </a:rPr>
              <a:t>português</a:t>
            </a:r>
            <a:r>
              <a:rPr lang="en-US" sz="1600" b="0" dirty="0">
                <a:ea typeface="+mn-lt"/>
                <a:cs typeface="+mn-lt"/>
              </a:rPr>
              <a:t> </a:t>
            </a:r>
            <a:r>
              <a:rPr lang="en-US" sz="1600" b="0" dirty="0" err="1">
                <a:ea typeface="+mn-lt"/>
                <a:cs typeface="+mn-lt"/>
              </a:rPr>
              <a:t>começou</a:t>
            </a:r>
            <a:r>
              <a:rPr lang="en-US" sz="1600" b="0" dirty="0">
                <a:ea typeface="+mn-lt"/>
                <a:cs typeface="+mn-lt"/>
              </a:rPr>
              <a:t> a </a:t>
            </a:r>
            <a:r>
              <a:rPr lang="en-US" sz="1600" b="0" dirty="0" err="1">
                <a:ea typeface="+mn-lt"/>
                <a:cs typeface="+mn-lt"/>
              </a:rPr>
              <a:t>elaborar</a:t>
            </a:r>
            <a:r>
              <a:rPr lang="en-US" sz="1600" b="0" dirty="0">
                <a:ea typeface="+mn-lt"/>
                <a:cs typeface="+mn-lt"/>
              </a:rPr>
              <a:t> um </a:t>
            </a:r>
            <a:r>
              <a:rPr lang="en-US" sz="1600" b="0" dirty="0" err="1">
                <a:ea typeface="+mn-lt"/>
                <a:cs typeface="+mn-lt"/>
              </a:rPr>
              <a:t>projeto</a:t>
            </a:r>
            <a:r>
              <a:rPr lang="en-US" sz="1600" b="0" dirty="0">
                <a:ea typeface="+mn-lt"/>
                <a:cs typeface="+mn-lt"/>
              </a:rPr>
              <a:t> para que o </a:t>
            </a:r>
            <a:r>
              <a:rPr lang="en-US" sz="1600" b="0" dirty="0" err="1">
                <a:ea typeface="+mn-lt"/>
                <a:cs typeface="+mn-lt"/>
              </a:rPr>
              <a:t>tráfego</a:t>
            </a:r>
            <a:r>
              <a:rPr lang="en-US" sz="1600" b="0" dirty="0">
                <a:ea typeface="+mn-lt"/>
                <a:cs typeface="+mn-lt"/>
              </a:rPr>
              <a:t> </a:t>
            </a:r>
            <a:r>
              <a:rPr lang="en-US" sz="1600" b="0" dirty="0" err="1">
                <a:ea typeface="+mn-lt"/>
                <a:cs typeface="+mn-lt"/>
              </a:rPr>
              <a:t>ferroviário</a:t>
            </a:r>
            <a:r>
              <a:rPr lang="en-US" sz="1600" b="0" dirty="0">
                <a:ea typeface="+mn-lt"/>
                <a:cs typeface="+mn-lt"/>
              </a:rPr>
              <a:t> </a:t>
            </a:r>
            <a:r>
              <a:rPr lang="en-US" sz="1600" b="0" dirty="0" err="1">
                <a:ea typeface="+mn-lt"/>
                <a:cs typeface="+mn-lt"/>
              </a:rPr>
              <a:t>passasse</a:t>
            </a:r>
            <a:r>
              <a:rPr lang="en-US" sz="1600" b="0" dirty="0">
                <a:ea typeface="+mn-lt"/>
                <a:cs typeface="+mn-lt"/>
              </a:rPr>
              <a:t> pela Ponte 25 de Abril, </a:t>
            </a:r>
            <a:r>
              <a:rPr lang="en-US" sz="1600" b="0" dirty="0" err="1">
                <a:ea typeface="+mn-lt"/>
                <a:cs typeface="+mn-lt"/>
              </a:rPr>
              <a:t>tendo</a:t>
            </a:r>
            <a:r>
              <a:rPr lang="en-US" sz="1600" b="0" dirty="0">
                <a:ea typeface="+mn-lt"/>
                <a:cs typeface="+mn-lt"/>
              </a:rPr>
              <a:t> </a:t>
            </a:r>
            <a:r>
              <a:rPr lang="en-US" sz="1600" b="0" dirty="0" err="1">
                <a:ea typeface="+mn-lt"/>
                <a:cs typeface="+mn-lt"/>
              </a:rPr>
              <a:t>em</a:t>
            </a:r>
            <a:r>
              <a:rPr lang="en-US" sz="1600" b="0" dirty="0">
                <a:ea typeface="+mn-lt"/>
                <a:cs typeface="+mn-lt"/>
              </a:rPr>
              <a:t> 1999 </a:t>
            </a:r>
            <a:r>
              <a:rPr lang="en-US" sz="1600" b="0" dirty="0" err="1">
                <a:ea typeface="+mn-lt"/>
                <a:cs typeface="+mn-lt"/>
              </a:rPr>
              <a:t>sido</a:t>
            </a:r>
            <a:r>
              <a:rPr lang="en-US" sz="1600" b="0" dirty="0">
                <a:ea typeface="+mn-lt"/>
                <a:cs typeface="+mn-lt"/>
              </a:rPr>
              <a:t> </a:t>
            </a:r>
            <a:r>
              <a:rPr lang="en-US" sz="1600" b="0" dirty="0" err="1">
                <a:ea typeface="+mn-lt"/>
                <a:cs typeface="+mn-lt"/>
              </a:rPr>
              <a:t>inaugurada</a:t>
            </a:r>
            <a:r>
              <a:rPr lang="en-US" sz="1600" b="0" dirty="0">
                <a:ea typeface="+mn-lt"/>
                <a:cs typeface="+mn-lt"/>
              </a:rPr>
              <a:t> </a:t>
            </a:r>
            <a:r>
              <a:rPr lang="en-US" sz="1600" b="0" dirty="0" err="1">
                <a:ea typeface="+mn-lt"/>
                <a:cs typeface="+mn-lt"/>
              </a:rPr>
              <a:t>essa</a:t>
            </a:r>
            <a:r>
              <a:rPr lang="en-US" sz="1600" b="0" dirty="0">
                <a:ea typeface="+mn-lt"/>
                <a:cs typeface="+mn-lt"/>
              </a:rPr>
              <a:t> </a:t>
            </a:r>
            <a:r>
              <a:rPr lang="en-US" sz="1600" b="0" dirty="0" err="1">
                <a:ea typeface="+mn-lt"/>
                <a:cs typeface="+mn-lt"/>
              </a:rPr>
              <a:t>travessia</a:t>
            </a:r>
            <a:r>
              <a:rPr lang="en-US" sz="1600" b="0" dirty="0">
                <a:ea typeface="+mn-lt"/>
                <a:cs typeface="+mn-lt"/>
              </a:rPr>
              <a:t>.</a:t>
            </a:r>
            <a:endParaRPr lang="pt-PT" sz="1600" dirty="0">
              <a:ea typeface="Meiryo"/>
            </a:endParaRPr>
          </a:p>
        </p:txBody>
      </p:sp>
      <p:sp>
        <p:nvSpPr>
          <p:cNvPr id="14"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80128E20-59D6-4A61-B905-A43A28A39195}"/>
              </a:ext>
            </a:extLst>
          </p:cNvPr>
          <p:cNvSpPr>
            <a:spLocks noGrp="1"/>
          </p:cNvSpPr>
          <p:nvPr>
            <p:ph type="sldNum" sz="quarter" idx="12"/>
          </p:nvPr>
        </p:nvSpPr>
        <p:spPr/>
        <p:txBody>
          <a:bodyPr/>
          <a:lstStyle/>
          <a:p>
            <a:fld id="{FAEF9944-A4F6-4C59-AEBD-678D6480B8EA}" type="slidenum">
              <a:rPr lang="en-US" dirty="0"/>
              <a:t>6</a:t>
            </a:fld>
            <a:endParaRPr lang="pt-PT"/>
          </a:p>
        </p:txBody>
      </p:sp>
    </p:spTree>
    <p:extLst>
      <p:ext uri="{BB962C8B-B14F-4D97-AF65-F5344CB8AC3E}">
        <p14:creationId xmlns:p14="http://schemas.microsoft.com/office/powerpoint/2010/main" val="2759595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0">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mapa&#10;&#10;Descrição gerada automaticamente">
            <a:extLst>
              <a:ext uri="{FF2B5EF4-FFF2-40B4-BE49-F238E27FC236}">
                <a16:creationId xmlns:a16="http://schemas.microsoft.com/office/drawing/2014/main" id="{6B0D9FFC-9BE8-44CF-910D-3E2083BEA1F0}"/>
              </a:ext>
            </a:extLst>
          </p:cNvPr>
          <p:cNvPicPr>
            <a:picLocks noChangeAspect="1"/>
          </p:cNvPicPr>
          <p:nvPr/>
        </p:nvPicPr>
        <p:blipFill rotWithShape="1">
          <a:blip r:embed="rId2"/>
          <a:srcRect t="4664" r="3" b="12164"/>
          <a:stretch/>
        </p:blipFill>
        <p:spPr>
          <a:xfrm>
            <a:off x="8194348" y="1074544"/>
            <a:ext cx="3997652" cy="5037857"/>
          </a:xfrm>
          <a:prstGeom prst="rect">
            <a:avLst/>
          </a:prstGeom>
        </p:spPr>
      </p:pic>
      <p:sp>
        <p:nvSpPr>
          <p:cNvPr id="39" name="Rectangle 12">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393378B-F5BA-4F19-B6E2-D42F6530CA98}"/>
              </a:ext>
            </a:extLst>
          </p:cNvPr>
          <p:cNvSpPr>
            <a:spLocks noGrp="1"/>
          </p:cNvSpPr>
          <p:nvPr>
            <p:ph type="title"/>
          </p:nvPr>
        </p:nvSpPr>
        <p:spPr>
          <a:xfrm>
            <a:off x="787178" y="1475399"/>
            <a:ext cx="6623040" cy="1140580"/>
          </a:xfrm>
        </p:spPr>
        <p:txBody>
          <a:bodyPr>
            <a:normAutofit/>
          </a:bodyPr>
          <a:lstStyle/>
          <a:p>
            <a:r>
              <a:rPr lang="pt-PT">
                <a:ea typeface="Meiryo"/>
              </a:rPr>
              <a:t>Estrutura da rede </a:t>
            </a:r>
          </a:p>
        </p:txBody>
      </p:sp>
      <p:sp>
        <p:nvSpPr>
          <p:cNvPr id="3" name="Marcador de Posição de Conteúdo 2">
            <a:extLst>
              <a:ext uri="{FF2B5EF4-FFF2-40B4-BE49-F238E27FC236}">
                <a16:creationId xmlns:a16="http://schemas.microsoft.com/office/drawing/2014/main" id="{8B3CFB67-FCCE-4D26-98CF-9E44B774B939}"/>
              </a:ext>
            </a:extLst>
          </p:cNvPr>
          <p:cNvSpPr>
            <a:spLocks noGrp="1"/>
          </p:cNvSpPr>
          <p:nvPr>
            <p:ph idx="1"/>
          </p:nvPr>
        </p:nvSpPr>
        <p:spPr>
          <a:xfrm>
            <a:off x="787179" y="2743995"/>
            <a:ext cx="6623039" cy="3030599"/>
          </a:xfrm>
        </p:spPr>
        <p:txBody>
          <a:bodyPr anchor="t">
            <a:normAutofit/>
          </a:bodyPr>
          <a:lstStyle/>
          <a:p>
            <a:pPr marL="285750" indent="-285750">
              <a:lnSpc>
                <a:spcPct val="130000"/>
              </a:lnSpc>
              <a:buFont typeface="Arial" panose="020B0503020204020204" pitchFamily="34" charset="0"/>
              <a:buChar char="•"/>
            </a:pPr>
            <a:r>
              <a:rPr lang="pt-PT" sz="1600" b="0">
                <a:ea typeface="+mn-lt"/>
                <a:cs typeface="+mn-lt"/>
              </a:rPr>
              <a:t>A rede ferroviária nacional está distribuída de forma desigual pelo país, por isso tem forte assimetria regional e de passageiros.</a:t>
            </a:r>
            <a:endParaRPr lang="pt-PT" sz="1600">
              <a:ea typeface="Meiryo"/>
            </a:endParaRPr>
          </a:p>
          <a:p>
            <a:pPr marL="285750" indent="-285750">
              <a:lnSpc>
                <a:spcPct val="130000"/>
              </a:lnSpc>
              <a:buFont typeface="Arial" panose="020B0503020204020204" pitchFamily="34" charset="0"/>
              <a:buChar char="•"/>
            </a:pPr>
            <a:r>
              <a:rPr lang="pt-PT" sz="1600" b="0">
                <a:ea typeface="Meiryo"/>
              </a:rPr>
              <a:t>A rede ferroriária encontra-se dividida em:</a:t>
            </a:r>
          </a:p>
          <a:p>
            <a:pPr>
              <a:lnSpc>
                <a:spcPct val="130000"/>
              </a:lnSpc>
            </a:pPr>
            <a:r>
              <a:rPr lang="pt-PT" sz="1600" b="0">
                <a:ea typeface="Meiryo"/>
              </a:rPr>
              <a:t>- Rede principal;</a:t>
            </a:r>
          </a:p>
          <a:p>
            <a:pPr>
              <a:lnSpc>
                <a:spcPct val="130000"/>
              </a:lnSpc>
            </a:pPr>
            <a:r>
              <a:rPr lang="pt-PT" sz="1600" b="0">
                <a:ea typeface="Meiryo"/>
              </a:rPr>
              <a:t>- Rede complementar;</a:t>
            </a:r>
          </a:p>
          <a:p>
            <a:pPr>
              <a:lnSpc>
                <a:spcPct val="130000"/>
              </a:lnSpc>
            </a:pPr>
            <a:r>
              <a:rPr lang="pt-PT" sz="1600" b="0">
                <a:ea typeface="Meiryo"/>
              </a:rPr>
              <a:t>- Rede secundária</a:t>
            </a:r>
            <a:r>
              <a:rPr lang="pt-PT" sz="1700" b="0">
                <a:ea typeface="Meiryo"/>
              </a:rPr>
              <a:t>;</a:t>
            </a:r>
          </a:p>
          <a:p>
            <a:pPr>
              <a:lnSpc>
                <a:spcPct val="130000"/>
              </a:lnSpc>
            </a:pPr>
            <a:endParaRPr lang="pt-PT" sz="1700" b="0">
              <a:ea typeface="Meiryo"/>
            </a:endParaRPr>
          </a:p>
        </p:txBody>
      </p:sp>
      <p:sp>
        <p:nvSpPr>
          <p:cNvPr id="41" name="Rectangle 16">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8">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0">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2">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o Número do Diapositivo 4">
            <a:extLst>
              <a:ext uri="{FF2B5EF4-FFF2-40B4-BE49-F238E27FC236}">
                <a16:creationId xmlns:a16="http://schemas.microsoft.com/office/drawing/2014/main" id="{7DCEAC6F-DBB4-4479-AC00-8940B042F3B3}"/>
              </a:ext>
            </a:extLst>
          </p:cNvPr>
          <p:cNvSpPr>
            <a:spLocks noGrp="1"/>
          </p:cNvSpPr>
          <p:nvPr>
            <p:ph type="sldNum" sz="quarter" idx="12"/>
          </p:nvPr>
        </p:nvSpPr>
        <p:spPr/>
        <p:txBody>
          <a:bodyPr/>
          <a:lstStyle/>
          <a:p>
            <a:fld id="{FAEF9944-A4F6-4C59-AEBD-678D6480B8EA}" type="slidenum">
              <a:rPr lang="en-US" dirty="0"/>
              <a:t>7</a:t>
            </a:fld>
            <a:endParaRPr lang="pt-PT"/>
          </a:p>
        </p:txBody>
      </p:sp>
    </p:spTree>
    <p:extLst>
      <p:ext uri="{BB962C8B-B14F-4D97-AF65-F5344CB8AC3E}">
        <p14:creationId xmlns:p14="http://schemas.microsoft.com/office/powerpoint/2010/main" val="318115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2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29">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mapa&#10;&#10;Descrição gerada automaticamente">
            <a:extLst>
              <a:ext uri="{FF2B5EF4-FFF2-40B4-BE49-F238E27FC236}">
                <a16:creationId xmlns:a16="http://schemas.microsoft.com/office/drawing/2014/main" id="{A74ABD03-374F-4F2F-9025-2096ADAFD5BA}"/>
              </a:ext>
            </a:extLst>
          </p:cNvPr>
          <p:cNvPicPr>
            <a:picLocks noChangeAspect="1"/>
          </p:cNvPicPr>
          <p:nvPr/>
        </p:nvPicPr>
        <p:blipFill rotWithShape="1">
          <a:blip r:embed="rId2"/>
          <a:srcRect t="8308" r="1" b="6157"/>
          <a:stretch/>
        </p:blipFill>
        <p:spPr>
          <a:xfrm>
            <a:off x="20" y="719747"/>
            <a:ext cx="4458058" cy="5389675"/>
          </a:xfrm>
          <a:prstGeom prst="rect">
            <a:avLst/>
          </a:prstGeom>
        </p:spPr>
      </p:pic>
      <p:sp>
        <p:nvSpPr>
          <p:cNvPr id="49" name="Rectangle 3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9584B641-A661-4E08-90A6-592CB1D03356}"/>
              </a:ext>
            </a:extLst>
          </p:cNvPr>
          <p:cNvSpPr>
            <a:spLocks noGrp="1"/>
          </p:cNvSpPr>
          <p:nvPr>
            <p:ph idx="1"/>
          </p:nvPr>
        </p:nvSpPr>
        <p:spPr>
          <a:xfrm>
            <a:off x="4921857" y="1204732"/>
            <a:ext cx="6627226" cy="4569862"/>
          </a:xfrm>
        </p:spPr>
        <p:txBody>
          <a:bodyPr anchor="t">
            <a:normAutofit/>
          </a:bodyPr>
          <a:lstStyle/>
          <a:p>
            <a:pPr>
              <a:lnSpc>
                <a:spcPct val="130000"/>
              </a:lnSpc>
            </a:pPr>
            <a:r>
              <a:rPr lang="pt-PT" sz="1600" dirty="0">
                <a:ea typeface="Meiryo"/>
              </a:rPr>
              <a:t>Rede principal, </a:t>
            </a:r>
            <a:r>
              <a:rPr lang="pt-PT" sz="1600" b="0" dirty="0">
                <a:ea typeface="+mn-lt"/>
                <a:cs typeface="+mn-lt"/>
              </a:rPr>
              <a:t>constituída por linhas rentáveis que podem ser privatizadas.</a:t>
            </a:r>
          </a:p>
          <a:p>
            <a:pPr>
              <a:lnSpc>
                <a:spcPct val="130000"/>
              </a:lnSpc>
            </a:pPr>
            <a:r>
              <a:rPr lang="pt-PT" sz="1600" dirty="0">
                <a:ea typeface="Meiryo"/>
              </a:rPr>
              <a:t>Rede complementar</a:t>
            </a:r>
            <a:r>
              <a:rPr lang="pt-PT" sz="1600" b="0" dirty="0">
                <a:ea typeface="Meiryo"/>
              </a:rPr>
              <a:t>, </a:t>
            </a:r>
            <a:r>
              <a:rPr lang="pt-PT" sz="1600" b="0" dirty="0">
                <a:ea typeface="+mn-lt"/>
                <a:cs typeface="+mn-lt"/>
              </a:rPr>
              <a:t>constituída por linhas consideradas de utilidade pública, mas pouco rentáveis economicamente e cuja manutenção e funcionamento são da competência do Estado.</a:t>
            </a:r>
          </a:p>
          <a:p>
            <a:pPr>
              <a:lnSpc>
                <a:spcPct val="130000"/>
              </a:lnSpc>
            </a:pPr>
            <a:r>
              <a:rPr lang="pt-PT" sz="1600" dirty="0">
                <a:ea typeface="Meiryo"/>
              </a:rPr>
              <a:t>Rede secundária</a:t>
            </a:r>
            <a:r>
              <a:rPr lang="pt-PT" sz="1600" b="0" dirty="0">
                <a:ea typeface="Meiryo"/>
              </a:rPr>
              <a:t>, </a:t>
            </a:r>
            <a:r>
              <a:rPr lang="pt-PT" sz="1600" b="0" dirty="0">
                <a:ea typeface="+mn-lt"/>
                <a:cs typeface="+mn-lt"/>
              </a:rPr>
              <a:t>constituída por linhas que, não sendo de interesse nacional, são de interesse local e regional e cuja manutenção é da responsabilidade das autarquias locais.</a:t>
            </a:r>
            <a:endParaRPr lang="pt-PT" sz="1600" b="0" dirty="0">
              <a:ea typeface="Meiryo"/>
            </a:endParaRPr>
          </a:p>
        </p:txBody>
      </p:sp>
      <p:sp>
        <p:nvSpPr>
          <p:cNvPr id="52" name="Rectangle 3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91C71D2F-3087-47FD-9A3E-A563DC47141D}"/>
              </a:ext>
            </a:extLst>
          </p:cNvPr>
          <p:cNvSpPr>
            <a:spLocks noGrp="1"/>
          </p:cNvSpPr>
          <p:nvPr>
            <p:ph type="sldNum" sz="quarter" idx="12"/>
          </p:nvPr>
        </p:nvSpPr>
        <p:spPr/>
        <p:txBody>
          <a:bodyPr/>
          <a:lstStyle/>
          <a:p>
            <a:fld id="{FAEF9944-A4F6-4C59-AEBD-678D6480B8EA}" type="slidenum">
              <a:rPr lang="en-US" dirty="0"/>
              <a:t>8</a:t>
            </a:fld>
            <a:endParaRPr lang="pt-PT"/>
          </a:p>
        </p:txBody>
      </p:sp>
    </p:spTree>
    <p:extLst>
      <p:ext uri="{BB962C8B-B14F-4D97-AF65-F5344CB8AC3E}">
        <p14:creationId xmlns:p14="http://schemas.microsoft.com/office/powerpoint/2010/main" val="1567195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08B6BB0-315A-4E85-986B-C8E7507BDE03}"/>
              </a:ext>
            </a:extLst>
          </p:cNvPr>
          <p:cNvSpPr>
            <a:spLocks noGrp="1"/>
          </p:cNvSpPr>
          <p:nvPr>
            <p:ph type="title"/>
          </p:nvPr>
        </p:nvSpPr>
        <p:spPr>
          <a:xfrm>
            <a:off x="1535371" y="1044054"/>
            <a:ext cx="10013709" cy="1030360"/>
          </a:xfrm>
        </p:spPr>
        <p:txBody>
          <a:bodyPr>
            <a:normAutofit/>
          </a:bodyPr>
          <a:lstStyle/>
          <a:p>
            <a:pPr>
              <a:lnSpc>
                <a:spcPct val="140000"/>
              </a:lnSpc>
            </a:pPr>
            <a:r>
              <a:rPr lang="pt-PT" sz="2000">
                <a:solidFill>
                  <a:schemeClr val="bg1"/>
                </a:solidFill>
                <a:ea typeface="Meiryo"/>
              </a:rPr>
              <a:t>Caracteristicas</a:t>
            </a:r>
            <a:br>
              <a:rPr lang="pt-PT" sz="2000">
                <a:solidFill>
                  <a:schemeClr val="bg1"/>
                </a:solidFill>
                <a:ea typeface="Meiryo"/>
              </a:rPr>
            </a:br>
            <a:r>
              <a:rPr lang="pt-PT" sz="2000">
                <a:solidFill>
                  <a:schemeClr val="bg1"/>
                </a:solidFill>
                <a:ea typeface="Meiryo"/>
              </a:rPr>
              <a:t>da rede  </a:t>
            </a:r>
            <a:endParaRPr lang="pt-PT" sz="2000">
              <a:solidFill>
                <a:schemeClr val="bg1"/>
              </a:solidFill>
            </a:endParaRP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0DAACA31-AB3D-41C8-8A21-BF3005E27FFA}"/>
              </a:ext>
            </a:extLst>
          </p:cNvPr>
          <p:cNvSpPr>
            <a:spLocks noGrp="1"/>
          </p:cNvSpPr>
          <p:nvPr>
            <p:ph idx="1"/>
          </p:nvPr>
        </p:nvSpPr>
        <p:spPr>
          <a:xfrm>
            <a:off x="1535371" y="2357201"/>
            <a:ext cx="9935571" cy="4317553"/>
          </a:xfrm>
        </p:spPr>
        <p:txBody>
          <a:bodyPr anchor="t">
            <a:normAutofit lnSpcReduction="10000"/>
          </a:bodyPr>
          <a:lstStyle/>
          <a:p>
            <a:pPr marL="285750" indent="-285750">
              <a:buFont typeface="Arial" panose="020B0503020204020204" pitchFamily="34" charset="0"/>
              <a:buChar char="•"/>
            </a:pPr>
            <a:r>
              <a:rPr lang="pt-PT" sz="1600" b="0" dirty="0">
                <a:ea typeface="+mn-lt"/>
                <a:cs typeface="+mn-lt"/>
              </a:rPr>
              <a:t>A principal característica da rede ferroviária nacional é que quase não há modernização, uma série de linhas e ramais ainda precisam de ser eletrificados e dobrados / quadruplicados, pois só há um caminho de passagem de muitas locomotivas.</a:t>
            </a:r>
            <a:endParaRPr lang="pt-PT" sz="1600" dirty="0">
              <a:ea typeface="+mn-lt"/>
              <a:cs typeface="+mn-lt"/>
            </a:endParaRPr>
          </a:p>
          <a:p>
            <a:pPr marL="285750" indent="-285750">
              <a:buFont typeface="Arial" panose="020B0503020204020204" pitchFamily="34" charset="0"/>
              <a:buChar char="•"/>
            </a:pPr>
            <a:r>
              <a:rPr lang="pt-PT" sz="1600" b="0" dirty="0">
                <a:ea typeface="+mn-lt"/>
                <a:cs typeface="+mn-lt"/>
              </a:rPr>
              <a:t>A distribuição é irregular no território nacional, havendo grande assimetria a nível regional, sendo a rede mais concentrada nas zonas costeiras do que nas zonas internas, pelo que a densidade de passageiros e mercadorias transportadas também é restringida por esta assimetria.</a:t>
            </a:r>
          </a:p>
          <a:p>
            <a:pPr marL="285750" indent="-285750">
              <a:buFont typeface="Arial" panose="020B0503020204020204" pitchFamily="34" charset="0"/>
              <a:buChar char="•"/>
            </a:pPr>
            <a:r>
              <a:rPr lang="pt-PT" sz="1600" b="0" dirty="0">
                <a:ea typeface="+mn-lt"/>
                <a:cs typeface="+mn-lt"/>
              </a:rPr>
              <a:t>A rede, também, se encontra hierarquizada em linha de via dupla eletrificada (ex.: Linha de Sintra, Linha do Norte e Linha de Cascais), linhas de uma só via e não eletrificadas (ex.: Linha do Oeste e Linha do Minho) e por fim, as linhas de via estreita (ex.: Troço ainda existente da Linha do Tua e a Linha do Vouga)</a:t>
            </a:r>
            <a:endParaRPr lang="pt-PT" sz="1600" b="0" dirty="0">
              <a:ea typeface="Meiryo"/>
            </a:endParaRPr>
          </a:p>
        </p:txBody>
      </p:sp>
      <p:sp>
        <p:nvSpPr>
          <p:cNvPr id="4" name="Marcador de Posição do Número do Diapositivo 3">
            <a:extLst>
              <a:ext uri="{FF2B5EF4-FFF2-40B4-BE49-F238E27FC236}">
                <a16:creationId xmlns:a16="http://schemas.microsoft.com/office/drawing/2014/main" id="{3A6DC2D0-FFFC-421E-9709-B6F199F4386A}"/>
              </a:ext>
            </a:extLst>
          </p:cNvPr>
          <p:cNvSpPr>
            <a:spLocks noGrp="1"/>
          </p:cNvSpPr>
          <p:nvPr>
            <p:ph type="sldNum" sz="quarter" idx="12"/>
          </p:nvPr>
        </p:nvSpPr>
        <p:spPr/>
        <p:txBody>
          <a:bodyPr/>
          <a:lstStyle/>
          <a:p>
            <a:fld id="{FAEF9944-A4F6-4C59-AEBD-678D6480B8EA}" type="slidenum">
              <a:rPr lang="en-US" dirty="0"/>
              <a:t>9</a:t>
            </a:fld>
            <a:endParaRPr lang="pt-PT"/>
          </a:p>
        </p:txBody>
      </p:sp>
    </p:spTree>
    <p:extLst>
      <p:ext uri="{BB962C8B-B14F-4D97-AF65-F5344CB8AC3E}">
        <p14:creationId xmlns:p14="http://schemas.microsoft.com/office/powerpoint/2010/main" val="2606077384"/>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docProps/app.xml><?xml version="1.0" encoding="utf-8"?>
<Properties xmlns="http://schemas.openxmlformats.org/officeDocument/2006/extended-properties" xmlns:vt="http://schemas.openxmlformats.org/officeDocument/2006/docPropsVTypes">
  <TotalTime>15</TotalTime>
  <Words>1726</Words>
  <Application>Microsoft Office PowerPoint</Application>
  <PresentationFormat>Ecrã Panorâmico</PresentationFormat>
  <Paragraphs>103</Paragraphs>
  <Slides>21</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21</vt:i4>
      </vt:variant>
    </vt:vector>
  </HeadingPairs>
  <TitlesOfParts>
    <vt:vector size="25" baseType="lpstr">
      <vt:lpstr>Meiryo</vt:lpstr>
      <vt:lpstr>Arial</vt:lpstr>
      <vt:lpstr>Corbel</vt:lpstr>
      <vt:lpstr>ShojiVTI</vt:lpstr>
      <vt:lpstr>Rede Ferroviária </vt:lpstr>
      <vt:lpstr>Índice</vt:lpstr>
      <vt:lpstr>Apresentação do PowerPoint</vt:lpstr>
      <vt:lpstr>História</vt:lpstr>
      <vt:lpstr>Apresentação do PowerPoint</vt:lpstr>
      <vt:lpstr>Apresentação do PowerPoint</vt:lpstr>
      <vt:lpstr>Estrutura da rede </vt:lpstr>
      <vt:lpstr>Apresentação do PowerPoint</vt:lpstr>
      <vt:lpstr>Caracteristicas da rede  </vt:lpstr>
      <vt:lpstr>Principais infrastruturas </vt:lpstr>
      <vt:lpstr>Linhas urbanas</vt:lpstr>
      <vt:lpstr>Vantagens das linhas urbanas </vt:lpstr>
      <vt:lpstr>Transporte regional</vt:lpstr>
      <vt:lpstr>Serviços intercidades</vt:lpstr>
      <vt:lpstr>Serviço alfa pendular </vt:lpstr>
      <vt:lpstr>Transporte de mercadorias </vt:lpstr>
      <vt:lpstr>Apresentação do PowerPoint</vt:lpstr>
      <vt:lpstr>Vantagens </vt:lpstr>
      <vt:lpstr>Desvantagem</vt:lpstr>
      <vt:lpstr>Plano de investimento ferroviário </vt:lpstr>
      <vt:lpstr>fim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Isabel</dc:creator>
  <cp:lastModifiedBy>António Paralta</cp:lastModifiedBy>
  <cp:revision>480</cp:revision>
  <dcterms:created xsi:type="dcterms:W3CDTF">2021-03-22T14:59:44Z</dcterms:created>
  <dcterms:modified xsi:type="dcterms:W3CDTF">2021-11-06T09:58:48Z</dcterms:modified>
</cp:coreProperties>
</file>